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9"/>
  </p:notesMasterIdLst>
  <p:sldIdLst>
    <p:sldId id="257" r:id="rId2"/>
    <p:sldId id="263" r:id="rId3"/>
    <p:sldId id="259" r:id="rId4"/>
    <p:sldId id="260" r:id="rId5"/>
    <p:sldId id="568" r:id="rId6"/>
    <p:sldId id="569" r:id="rId7"/>
    <p:sldId id="570" r:id="rId8"/>
    <p:sldId id="571" r:id="rId9"/>
    <p:sldId id="572" r:id="rId10"/>
    <p:sldId id="573" r:id="rId11"/>
    <p:sldId id="574" r:id="rId12"/>
    <p:sldId id="575" r:id="rId13"/>
    <p:sldId id="577" r:id="rId14"/>
    <p:sldId id="578" r:id="rId15"/>
    <p:sldId id="579" r:id="rId16"/>
    <p:sldId id="580" r:id="rId17"/>
    <p:sldId id="581" r:id="rId18"/>
    <p:sldId id="582" r:id="rId19"/>
    <p:sldId id="583" r:id="rId20"/>
    <p:sldId id="586" r:id="rId21"/>
    <p:sldId id="587" r:id="rId22"/>
    <p:sldId id="588" r:id="rId23"/>
    <p:sldId id="589" r:id="rId24"/>
    <p:sldId id="590" r:id="rId25"/>
    <p:sldId id="591" r:id="rId26"/>
    <p:sldId id="592" r:id="rId27"/>
    <p:sldId id="593" r:id="rId28"/>
    <p:sldId id="594" r:id="rId29"/>
    <p:sldId id="595" r:id="rId30"/>
    <p:sldId id="596" r:id="rId31"/>
    <p:sldId id="597" r:id="rId32"/>
    <p:sldId id="598" r:id="rId33"/>
    <p:sldId id="599" r:id="rId34"/>
    <p:sldId id="600" r:id="rId35"/>
    <p:sldId id="601" r:id="rId36"/>
    <p:sldId id="602" r:id="rId37"/>
    <p:sldId id="603" r:id="rId38"/>
    <p:sldId id="604" r:id="rId39"/>
    <p:sldId id="605" r:id="rId40"/>
    <p:sldId id="606" r:id="rId41"/>
    <p:sldId id="607" r:id="rId42"/>
    <p:sldId id="608" r:id="rId43"/>
    <p:sldId id="609" r:id="rId44"/>
    <p:sldId id="610" r:id="rId45"/>
    <p:sldId id="611" r:id="rId46"/>
    <p:sldId id="613" r:id="rId47"/>
    <p:sldId id="615" r:id="rId48"/>
    <p:sldId id="614" r:id="rId49"/>
    <p:sldId id="616" r:id="rId50"/>
    <p:sldId id="617" r:id="rId51"/>
    <p:sldId id="618" r:id="rId52"/>
    <p:sldId id="619" r:id="rId53"/>
    <p:sldId id="621" r:id="rId54"/>
    <p:sldId id="622" r:id="rId55"/>
    <p:sldId id="623" r:id="rId56"/>
    <p:sldId id="624" r:id="rId57"/>
    <p:sldId id="625" r:id="rId58"/>
    <p:sldId id="626" r:id="rId59"/>
    <p:sldId id="627" r:id="rId60"/>
    <p:sldId id="628" r:id="rId61"/>
    <p:sldId id="629" r:id="rId62"/>
    <p:sldId id="630" r:id="rId63"/>
    <p:sldId id="631" r:id="rId64"/>
    <p:sldId id="632" r:id="rId65"/>
    <p:sldId id="633" r:id="rId66"/>
    <p:sldId id="634" r:id="rId67"/>
    <p:sldId id="635" r:id="rId68"/>
    <p:sldId id="636" r:id="rId69"/>
    <p:sldId id="637" r:id="rId70"/>
    <p:sldId id="638" r:id="rId71"/>
    <p:sldId id="639" r:id="rId72"/>
    <p:sldId id="640" r:id="rId73"/>
    <p:sldId id="641" r:id="rId74"/>
    <p:sldId id="642" r:id="rId75"/>
    <p:sldId id="643" r:id="rId76"/>
    <p:sldId id="645" r:id="rId77"/>
    <p:sldId id="644" r:id="rId78"/>
    <p:sldId id="647" r:id="rId79"/>
    <p:sldId id="648" r:id="rId80"/>
    <p:sldId id="646" r:id="rId81"/>
    <p:sldId id="650" r:id="rId82"/>
    <p:sldId id="651" r:id="rId83"/>
    <p:sldId id="652" r:id="rId84"/>
    <p:sldId id="653" r:id="rId85"/>
    <p:sldId id="654" r:id="rId86"/>
    <p:sldId id="655" r:id="rId87"/>
    <p:sldId id="656" r:id="rId88"/>
    <p:sldId id="657" r:id="rId89"/>
    <p:sldId id="658" r:id="rId90"/>
    <p:sldId id="659" r:id="rId91"/>
    <p:sldId id="660" r:id="rId92"/>
    <p:sldId id="661" r:id="rId93"/>
    <p:sldId id="662" r:id="rId94"/>
    <p:sldId id="663" r:id="rId95"/>
    <p:sldId id="664" r:id="rId96"/>
    <p:sldId id="665" r:id="rId97"/>
    <p:sldId id="666" r:id="rId98"/>
    <p:sldId id="667" r:id="rId99"/>
    <p:sldId id="668" r:id="rId100"/>
    <p:sldId id="669" r:id="rId101"/>
    <p:sldId id="670" r:id="rId102"/>
    <p:sldId id="671" r:id="rId103"/>
    <p:sldId id="672" r:id="rId104"/>
    <p:sldId id="673" r:id="rId105"/>
    <p:sldId id="675" r:id="rId106"/>
    <p:sldId id="676" r:id="rId107"/>
    <p:sldId id="276" r:id="rId10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1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1" autoAdjust="0"/>
    <p:restoredTop sz="94660"/>
  </p:normalViewPr>
  <p:slideViewPr>
    <p:cSldViewPr snapToGrid="0">
      <p:cViewPr varScale="1">
        <p:scale>
          <a:sx n="75" d="100"/>
          <a:sy n="75" d="100"/>
        </p:scale>
        <p:origin x="87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tableStyles" Target="tableStyle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F674C3-BCC4-49AA-83C7-D2ADD7631A8E}" type="datetimeFigureOut">
              <a:rPr lang="zh-CN" altLang="en-US" smtClean="0"/>
              <a:t>2022/1/5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8E9567-8F36-48E7-85A4-98B6C9B49BEE}" type="slidenum">
              <a:rPr lang="zh-CN" altLang="en-US" smtClean="0"/>
              <a:t>‹#›</a:t>
            </a:fld>
            <a:endParaRPr lang="zh-CN" altLang="en-US"/>
          </a:p>
        </p:txBody>
      </p:sp>
    </p:spTree>
    <p:extLst>
      <p:ext uri="{BB962C8B-B14F-4D97-AF65-F5344CB8AC3E}">
        <p14:creationId xmlns:p14="http://schemas.microsoft.com/office/powerpoint/2010/main" val="3741605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CA86F22-33AE-49C3-A136-11A981D184A6}" type="slidenum">
              <a:rPr lang="zh-CN" altLang="en-US" smtClean="0"/>
              <a:t>2</a:t>
            </a:fld>
            <a:endParaRPr lang="zh-CN" altLang="en-US"/>
          </a:p>
        </p:txBody>
      </p:sp>
    </p:spTree>
    <p:extLst>
      <p:ext uri="{BB962C8B-B14F-4D97-AF65-F5344CB8AC3E}">
        <p14:creationId xmlns:p14="http://schemas.microsoft.com/office/powerpoint/2010/main" val="3261255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封面">
    <p:bg>
      <p:bgPr>
        <a:solidFill>
          <a:schemeClr val="accent1"/>
        </a:solidFill>
        <a:effectLst/>
      </p:bgPr>
    </p:bg>
    <p:spTree>
      <p:nvGrpSpPr>
        <p:cNvPr id="1" name=""/>
        <p:cNvGrpSpPr/>
        <p:nvPr/>
      </p:nvGrpSpPr>
      <p:grpSpPr>
        <a:xfrm>
          <a:off x="0" y="0"/>
          <a:ext cx="0" cy="0"/>
          <a:chOff x="0" y="0"/>
          <a:chExt cx="0" cy="0"/>
        </a:xfrm>
      </p:grpSpPr>
      <p:grpSp>
        <p:nvGrpSpPr>
          <p:cNvPr id="33" name="组合 32">
            <a:extLst>
              <a:ext uri="{FF2B5EF4-FFF2-40B4-BE49-F238E27FC236}">
                <a16:creationId xmlns:a16="http://schemas.microsoft.com/office/drawing/2014/main" id="{50D87D04-E2DB-479E-B684-27B5ED95898B}"/>
              </a:ext>
            </a:extLst>
          </p:cNvPr>
          <p:cNvGrpSpPr/>
          <p:nvPr/>
        </p:nvGrpSpPr>
        <p:grpSpPr>
          <a:xfrm>
            <a:off x="0" y="0"/>
            <a:ext cx="12192001" cy="6858001"/>
            <a:chOff x="-3433087" y="460765"/>
            <a:chExt cx="12192001" cy="6858001"/>
          </a:xfrm>
          <a:solidFill>
            <a:schemeClr val="lt1">
              <a:alpha val="0"/>
            </a:schemeClr>
          </a:solidFill>
        </p:grpSpPr>
        <p:sp>
          <p:nvSpPr>
            <p:cNvPr id="34" name="任意多边形: 形状 33">
              <a:extLst>
                <a:ext uri="{FF2B5EF4-FFF2-40B4-BE49-F238E27FC236}">
                  <a16:creationId xmlns:a16="http://schemas.microsoft.com/office/drawing/2014/main" id="{6939CAD4-828B-440A-A06A-3B6B9C4F7357}"/>
                </a:ext>
              </a:extLst>
            </p:cNvPr>
            <p:cNvSpPr/>
            <p:nvPr/>
          </p:nvSpPr>
          <p:spPr>
            <a:xfrm>
              <a:off x="770496" y="2802068"/>
              <a:ext cx="3180410" cy="2822434"/>
            </a:xfrm>
            <a:custGeom>
              <a:avLst/>
              <a:gdLst>
                <a:gd name="connsiteX0" fmla="*/ 0 w 3180410"/>
                <a:gd name="connsiteY0" fmla="*/ 0 h 2822434"/>
                <a:gd name="connsiteX1" fmla="*/ 3180410 w 3180410"/>
                <a:gd name="connsiteY1" fmla="*/ 421739 h 2822434"/>
                <a:gd name="connsiteX2" fmla="*/ 1953571 w 3180410"/>
                <a:gd name="connsiteY2" fmla="*/ 2822434 h 2822434"/>
              </a:gdLst>
              <a:ahLst/>
              <a:cxnLst>
                <a:cxn ang="0">
                  <a:pos x="connsiteX0" y="connsiteY0"/>
                </a:cxn>
                <a:cxn ang="0">
                  <a:pos x="connsiteX1" y="connsiteY1"/>
                </a:cxn>
                <a:cxn ang="0">
                  <a:pos x="connsiteX2" y="connsiteY2"/>
                </a:cxn>
              </a:cxnLst>
              <a:rect l="l" t="t" r="r" b="b"/>
              <a:pathLst>
                <a:path w="3180410" h="2822434">
                  <a:moveTo>
                    <a:pt x="0" y="0"/>
                  </a:moveTo>
                  <a:lnTo>
                    <a:pt x="3180410" y="421739"/>
                  </a:lnTo>
                  <a:lnTo>
                    <a:pt x="1953571" y="2822434"/>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a:extLst>
                <a:ext uri="{FF2B5EF4-FFF2-40B4-BE49-F238E27FC236}">
                  <a16:creationId xmlns:a16="http://schemas.microsoft.com/office/drawing/2014/main" id="{3567CB1C-C3D0-40D6-B31C-FAA1759F01F5}"/>
                </a:ext>
              </a:extLst>
            </p:cNvPr>
            <p:cNvSpPr/>
            <p:nvPr/>
          </p:nvSpPr>
          <p:spPr>
            <a:xfrm>
              <a:off x="452547" y="2802068"/>
              <a:ext cx="2271521" cy="2822434"/>
            </a:xfrm>
            <a:custGeom>
              <a:avLst/>
              <a:gdLst>
                <a:gd name="connsiteX0" fmla="*/ 317950 w 2271521"/>
                <a:gd name="connsiteY0" fmla="*/ 0 h 2822434"/>
                <a:gd name="connsiteX1" fmla="*/ 2271521 w 2271521"/>
                <a:gd name="connsiteY1" fmla="*/ 2822434 h 2822434"/>
                <a:gd name="connsiteX2" fmla="*/ 0 w 2271521"/>
                <a:gd name="connsiteY2" fmla="*/ 2098496 h 2822434"/>
              </a:gdLst>
              <a:ahLst/>
              <a:cxnLst>
                <a:cxn ang="0">
                  <a:pos x="connsiteX0" y="connsiteY0"/>
                </a:cxn>
                <a:cxn ang="0">
                  <a:pos x="connsiteX1" y="connsiteY1"/>
                </a:cxn>
                <a:cxn ang="0">
                  <a:pos x="connsiteX2" y="connsiteY2"/>
                </a:cxn>
              </a:cxnLst>
              <a:rect l="l" t="t" r="r" b="b"/>
              <a:pathLst>
                <a:path w="2271521" h="2822434">
                  <a:moveTo>
                    <a:pt x="317950" y="0"/>
                  </a:moveTo>
                  <a:lnTo>
                    <a:pt x="2271521" y="2822434"/>
                  </a:lnTo>
                  <a:lnTo>
                    <a:pt x="0" y="209849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a:extLst>
                <a:ext uri="{FF2B5EF4-FFF2-40B4-BE49-F238E27FC236}">
                  <a16:creationId xmlns:a16="http://schemas.microsoft.com/office/drawing/2014/main" id="{E184AF7F-D007-4721-A78D-2D8637738D1D}"/>
                </a:ext>
              </a:extLst>
            </p:cNvPr>
            <p:cNvSpPr/>
            <p:nvPr/>
          </p:nvSpPr>
          <p:spPr>
            <a:xfrm>
              <a:off x="452547" y="4900565"/>
              <a:ext cx="2271521" cy="1931479"/>
            </a:xfrm>
            <a:custGeom>
              <a:avLst/>
              <a:gdLst>
                <a:gd name="connsiteX0" fmla="*/ 0 w 2271521"/>
                <a:gd name="connsiteY0" fmla="*/ 0 h 1931479"/>
                <a:gd name="connsiteX1" fmla="*/ 2271521 w 2271521"/>
                <a:gd name="connsiteY1" fmla="*/ 723938 h 1931479"/>
                <a:gd name="connsiteX2" fmla="*/ 266806 w 2271521"/>
                <a:gd name="connsiteY2" fmla="*/ 1931479 h 1931479"/>
              </a:gdLst>
              <a:ahLst/>
              <a:cxnLst>
                <a:cxn ang="0">
                  <a:pos x="connsiteX0" y="connsiteY0"/>
                </a:cxn>
                <a:cxn ang="0">
                  <a:pos x="connsiteX1" y="connsiteY1"/>
                </a:cxn>
                <a:cxn ang="0">
                  <a:pos x="connsiteX2" y="connsiteY2"/>
                </a:cxn>
              </a:cxnLst>
              <a:rect l="l" t="t" r="r" b="b"/>
              <a:pathLst>
                <a:path w="2271521" h="1931479">
                  <a:moveTo>
                    <a:pt x="0" y="0"/>
                  </a:moveTo>
                  <a:lnTo>
                    <a:pt x="2271521" y="723938"/>
                  </a:lnTo>
                  <a:lnTo>
                    <a:pt x="266806" y="193147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a:extLst>
                <a:ext uri="{FF2B5EF4-FFF2-40B4-BE49-F238E27FC236}">
                  <a16:creationId xmlns:a16="http://schemas.microsoft.com/office/drawing/2014/main" id="{5454502F-8AB2-4305-8CC0-E7F2DDEDEDCF}"/>
                </a:ext>
              </a:extLst>
            </p:cNvPr>
            <p:cNvSpPr/>
            <p:nvPr/>
          </p:nvSpPr>
          <p:spPr>
            <a:xfrm>
              <a:off x="-1926122" y="1277982"/>
              <a:ext cx="497769" cy="531992"/>
            </a:xfrm>
            <a:custGeom>
              <a:avLst/>
              <a:gdLst>
                <a:gd name="connsiteX0" fmla="*/ 427231 w 497769"/>
                <a:gd name="connsiteY0" fmla="*/ 0 h 531992"/>
                <a:gd name="connsiteX1" fmla="*/ 497769 w 497769"/>
                <a:gd name="connsiteY1" fmla="*/ 331868 h 531992"/>
                <a:gd name="connsiteX2" fmla="*/ 0 w 497769"/>
                <a:gd name="connsiteY2" fmla="*/ 531992 h 531992"/>
              </a:gdLst>
              <a:ahLst/>
              <a:cxnLst>
                <a:cxn ang="0">
                  <a:pos x="connsiteX0" y="connsiteY0"/>
                </a:cxn>
                <a:cxn ang="0">
                  <a:pos x="connsiteX1" y="connsiteY1"/>
                </a:cxn>
                <a:cxn ang="0">
                  <a:pos x="connsiteX2" y="connsiteY2"/>
                </a:cxn>
              </a:cxnLst>
              <a:rect l="l" t="t" r="r" b="b"/>
              <a:pathLst>
                <a:path w="497769" h="531992">
                  <a:moveTo>
                    <a:pt x="427231" y="0"/>
                  </a:moveTo>
                  <a:lnTo>
                    <a:pt x="497769" y="331868"/>
                  </a:lnTo>
                  <a:lnTo>
                    <a:pt x="0" y="53199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a:extLst>
                <a:ext uri="{FF2B5EF4-FFF2-40B4-BE49-F238E27FC236}">
                  <a16:creationId xmlns:a16="http://schemas.microsoft.com/office/drawing/2014/main" id="{7EC15988-B2F5-4D7C-90D9-7E1584710996}"/>
                </a:ext>
              </a:extLst>
            </p:cNvPr>
            <p:cNvSpPr/>
            <p:nvPr/>
          </p:nvSpPr>
          <p:spPr>
            <a:xfrm>
              <a:off x="2724067" y="3223808"/>
              <a:ext cx="3720532" cy="2400695"/>
            </a:xfrm>
            <a:custGeom>
              <a:avLst/>
              <a:gdLst>
                <a:gd name="connsiteX0" fmla="*/ 1226839 w 3720532"/>
                <a:gd name="connsiteY0" fmla="*/ 0 h 2400695"/>
                <a:gd name="connsiteX1" fmla="*/ 3720532 w 3720532"/>
                <a:gd name="connsiteY1" fmla="*/ 1767495 h 2400695"/>
                <a:gd name="connsiteX2" fmla="*/ 0 w 3720532"/>
                <a:gd name="connsiteY2" fmla="*/ 2400695 h 2400695"/>
              </a:gdLst>
              <a:ahLst/>
              <a:cxnLst>
                <a:cxn ang="0">
                  <a:pos x="connsiteX0" y="connsiteY0"/>
                </a:cxn>
                <a:cxn ang="0">
                  <a:pos x="connsiteX1" y="connsiteY1"/>
                </a:cxn>
                <a:cxn ang="0">
                  <a:pos x="connsiteX2" y="connsiteY2"/>
                </a:cxn>
              </a:cxnLst>
              <a:rect l="l" t="t" r="r" b="b"/>
              <a:pathLst>
                <a:path w="3720532" h="2400695">
                  <a:moveTo>
                    <a:pt x="1226839" y="0"/>
                  </a:moveTo>
                  <a:lnTo>
                    <a:pt x="3720532" y="1767495"/>
                  </a:lnTo>
                  <a:lnTo>
                    <a:pt x="0" y="240069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a16="http://schemas.microsoft.com/office/drawing/2014/main" id="{75B1AE1E-0F9A-4DAE-85F3-5C1485BF3FEC}"/>
                </a:ext>
              </a:extLst>
            </p:cNvPr>
            <p:cNvSpPr/>
            <p:nvPr/>
          </p:nvSpPr>
          <p:spPr>
            <a:xfrm>
              <a:off x="343412" y="2473082"/>
              <a:ext cx="427084" cy="2427483"/>
            </a:xfrm>
            <a:custGeom>
              <a:avLst/>
              <a:gdLst>
                <a:gd name="connsiteX0" fmla="*/ 0 w 427084"/>
                <a:gd name="connsiteY0" fmla="*/ 0 h 2427483"/>
                <a:gd name="connsiteX1" fmla="*/ 427084 w 427084"/>
                <a:gd name="connsiteY1" fmla="*/ 328987 h 2427483"/>
                <a:gd name="connsiteX2" fmla="*/ 109134 w 427084"/>
                <a:gd name="connsiteY2" fmla="*/ 2427483 h 2427483"/>
              </a:gdLst>
              <a:ahLst/>
              <a:cxnLst>
                <a:cxn ang="0">
                  <a:pos x="connsiteX0" y="connsiteY0"/>
                </a:cxn>
                <a:cxn ang="0">
                  <a:pos x="connsiteX1" y="connsiteY1"/>
                </a:cxn>
                <a:cxn ang="0">
                  <a:pos x="connsiteX2" y="connsiteY2"/>
                </a:cxn>
              </a:cxnLst>
              <a:rect l="l" t="t" r="r" b="b"/>
              <a:pathLst>
                <a:path w="427084" h="2427483">
                  <a:moveTo>
                    <a:pt x="0" y="0"/>
                  </a:moveTo>
                  <a:lnTo>
                    <a:pt x="427084" y="328987"/>
                  </a:lnTo>
                  <a:lnTo>
                    <a:pt x="109134" y="242748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a16="http://schemas.microsoft.com/office/drawing/2014/main" id="{FFB7CC95-E4E4-4F54-A657-4814E7643AA1}"/>
                </a:ext>
              </a:extLst>
            </p:cNvPr>
            <p:cNvSpPr/>
            <p:nvPr/>
          </p:nvSpPr>
          <p:spPr>
            <a:xfrm>
              <a:off x="-1926122" y="1809974"/>
              <a:ext cx="2378669" cy="3090590"/>
            </a:xfrm>
            <a:custGeom>
              <a:avLst/>
              <a:gdLst>
                <a:gd name="connsiteX0" fmla="*/ 0 w 2378669"/>
                <a:gd name="connsiteY0" fmla="*/ 0 h 3090590"/>
                <a:gd name="connsiteX1" fmla="*/ 2269535 w 2378669"/>
                <a:gd name="connsiteY1" fmla="*/ 663107 h 3090590"/>
                <a:gd name="connsiteX2" fmla="*/ 2378669 w 2378669"/>
                <a:gd name="connsiteY2" fmla="*/ 3090590 h 3090590"/>
              </a:gdLst>
              <a:ahLst/>
              <a:cxnLst>
                <a:cxn ang="0">
                  <a:pos x="connsiteX0" y="connsiteY0"/>
                </a:cxn>
                <a:cxn ang="0">
                  <a:pos x="connsiteX1" y="connsiteY1"/>
                </a:cxn>
                <a:cxn ang="0">
                  <a:pos x="connsiteX2" y="connsiteY2"/>
                </a:cxn>
              </a:cxnLst>
              <a:rect l="l" t="t" r="r" b="b"/>
              <a:pathLst>
                <a:path w="2378669" h="3090590">
                  <a:moveTo>
                    <a:pt x="0" y="0"/>
                  </a:moveTo>
                  <a:lnTo>
                    <a:pt x="2269535" y="663107"/>
                  </a:lnTo>
                  <a:lnTo>
                    <a:pt x="2378669" y="309059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a16="http://schemas.microsoft.com/office/drawing/2014/main" id="{AE381CD4-CD08-4164-8CD5-67562D7B398B}"/>
                </a:ext>
              </a:extLst>
            </p:cNvPr>
            <p:cNvSpPr/>
            <p:nvPr/>
          </p:nvSpPr>
          <p:spPr>
            <a:xfrm>
              <a:off x="-1926122" y="1609851"/>
              <a:ext cx="2269535" cy="863231"/>
            </a:xfrm>
            <a:custGeom>
              <a:avLst/>
              <a:gdLst>
                <a:gd name="connsiteX0" fmla="*/ 497769 w 2269535"/>
                <a:gd name="connsiteY0" fmla="*/ 0 h 863231"/>
                <a:gd name="connsiteX1" fmla="*/ 2269535 w 2269535"/>
                <a:gd name="connsiteY1" fmla="*/ 863231 h 863231"/>
                <a:gd name="connsiteX2" fmla="*/ 0 w 2269535"/>
                <a:gd name="connsiteY2" fmla="*/ 200124 h 863231"/>
              </a:gdLst>
              <a:ahLst/>
              <a:cxnLst>
                <a:cxn ang="0">
                  <a:pos x="connsiteX0" y="connsiteY0"/>
                </a:cxn>
                <a:cxn ang="0">
                  <a:pos x="connsiteX1" y="connsiteY1"/>
                </a:cxn>
                <a:cxn ang="0">
                  <a:pos x="connsiteX2" y="connsiteY2"/>
                </a:cxn>
              </a:cxnLst>
              <a:rect l="l" t="t" r="r" b="b"/>
              <a:pathLst>
                <a:path w="2269535" h="863231">
                  <a:moveTo>
                    <a:pt x="497769" y="0"/>
                  </a:moveTo>
                  <a:lnTo>
                    <a:pt x="2269535" y="863231"/>
                  </a:lnTo>
                  <a:lnTo>
                    <a:pt x="0" y="200124"/>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a:extLst>
                <a:ext uri="{FF2B5EF4-FFF2-40B4-BE49-F238E27FC236}">
                  <a16:creationId xmlns:a16="http://schemas.microsoft.com/office/drawing/2014/main" id="{25202ADA-A4D8-41D8-A7D2-EA9053312451}"/>
                </a:ext>
              </a:extLst>
            </p:cNvPr>
            <p:cNvSpPr/>
            <p:nvPr/>
          </p:nvSpPr>
          <p:spPr>
            <a:xfrm>
              <a:off x="3950907" y="3223808"/>
              <a:ext cx="2493693" cy="1767495"/>
            </a:xfrm>
            <a:custGeom>
              <a:avLst/>
              <a:gdLst>
                <a:gd name="connsiteX0" fmla="*/ 0 w 2493693"/>
                <a:gd name="connsiteY0" fmla="*/ 0 h 1767495"/>
                <a:gd name="connsiteX1" fmla="*/ 1954274 w 2493693"/>
                <a:gd name="connsiteY1" fmla="*/ 371728 h 1767495"/>
                <a:gd name="connsiteX2" fmla="*/ 2493693 w 2493693"/>
                <a:gd name="connsiteY2" fmla="*/ 1767495 h 1767495"/>
              </a:gdLst>
              <a:ahLst/>
              <a:cxnLst>
                <a:cxn ang="0">
                  <a:pos x="connsiteX0" y="connsiteY0"/>
                </a:cxn>
                <a:cxn ang="0">
                  <a:pos x="connsiteX1" y="connsiteY1"/>
                </a:cxn>
                <a:cxn ang="0">
                  <a:pos x="connsiteX2" y="connsiteY2"/>
                </a:cxn>
              </a:cxnLst>
              <a:rect l="l" t="t" r="r" b="b"/>
              <a:pathLst>
                <a:path w="2493693" h="1767495">
                  <a:moveTo>
                    <a:pt x="0" y="0"/>
                  </a:moveTo>
                  <a:lnTo>
                    <a:pt x="1954274" y="371728"/>
                  </a:lnTo>
                  <a:lnTo>
                    <a:pt x="2493693" y="176749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形状 42">
              <a:extLst>
                <a:ext uri="{FF2B5EF4-FFF2-40B4-BE49-F238E27FC236}">
                  <a16:creationId xmlns:a16="http://schemas.microsoft.com/office/drawing/2014/main" id="{8651ACB5-3BD1-4B85-BC80-CB9D59FDB7AF}"/>
                </a:ext>
              </a:extLst>
            </p:cNvPr>
            <p:cNvSpPr/>
            <p:nvPr/>
          </p:nvSpPr>
          <p:spPr>
            <a:xfrm>
              <a:off x="6281875" y="6314950"/>
              <a:ext cx="1790379" cy="882632"/>
            </a:xfrm>
            <a:custGeom>
              <a:avLst/>
              <a:gdLst>
                <a:gd name="connsiteX0" fmla="*/ 520107 w 1790379"/>
                <a:gd name="connsiteY0" fmla="*/ 0 h 882632"/>
                <a:gd name="connsiteX1" fmla="*/ 1790379 w 1790379"/>
                <a:gd name="connsiteY1" fmla="*/ 882632 h 882632"/>
                <a:gd name="connsiteX2" fmla="*/ 0 w 1790379"/>
                <a:gd name="connsiteY2" fmla="*/ 396427 h 882632"/>
              </a:gdLst>
              <a:ahLst/>
              <a:cxnLst>
                <a:cxn ang="0">
                  <a:pos x="connsiteX0" y="connsiteY0"/>
                </a:cxn>
                <a:cxn ang="0">
                  <a:pos x="connsiteX1" y="connsiteY1"/>
                </a:cxn>
                <a:cxn ang="0">
                  <a:pos x="connsiteX2" y="connsiteY2"/>
                </a:cxn>
              </a:cxnLst>
              <a:rect l="l" t="t" r="r" b="b"/>
              <a:pathLst>
                <a:path w="1790379" h="882632">
                  <a:moveTo>
                    <a:pt x="520107" y="0"/>
                  </a:moveTo>
                  <a:lnTo>
                    <a:pt x="1790379" y="882632"/>
                  </a:lnTo>
                  <a:lnTo>
                    <a:pt x="0" y="39642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a:extLst>
                <a:ext uri="{FF2B5EF4-FFF2-40B4-BE49-F238E27FC236}">
                  <a16:creationId xmlns:a16="http://schemas.microsoft.com/office/drawing/2014/main" id="{A8C15D4C-B835-423F-BB9F-CC6A5DE35BE4}"/>
                </a:ext>
              </a:extLst>
            </p:cNvPr>
            <p:cNvSpPr/>
            <p:nvPr/>
          </p:nvSpPr>
          <p:spPr>
            <a:xfrm>
              <a:off x="6281875" y="4991303"/>
              <a:ext cx="520107" cy="1720075"/>
            </a:xfrm>
            <a:custGeom>
              <a:avLst/>
              <a:gdLst>
                <a:gd name="connsiteX0" fmla="*/ 162725 w 520107"/>
                <a:gd name="connsiteY0" fmla="*/ 0 h 1720075"/>
                <a:gd name="connsiteX1" fmla="*/ 520107 w 520107"/>
                <a:gd name="connsiteY1" fmla="*/ 1323648 h 1720075"/>
                <a:gd name="connsiteX2" fmla="*/ 0 w 520107"/>
                <a:gd name="connsiteY2" fmla="*/ 1720075 h 1720075"/>
              </a:gdLst>
              <a:ahLst/>
              <a:cxnLst>
                <a:cxn ang="0">
                  <a:pos x="connsiteX0" y="connsiteY0"/>
                </a:cxn>
                <a:cxn ang="0">
                  <a:pos x="connsiteX1" y="connsiteY1"/>
                </a:cxn>
                <a:cxn ang="0">
                  <a:pos x="connsiteX2" y="connsiteY2"/>
                </a:cxn>
              </a:cxnLst>
              <a:rect l="l" t="t" r="r" b="b"/>
              <a:pathLst>
                <a:path w="520107" h="1720075">
                  <a:moveTo>
                    <a:pt x="162725" y="0"/>
                  </a:moveTo>
                  <a:lnTo>
                    <a:pt x="520107" y="1323648"/>
                  </a:lnTo>
                  <a:lnTo>
                    <a:pt x="0" y="172007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a:extLst>
                <a:ext uri="{FF2B5EF4-FFF2-40B4-BE49-F238E27FC236}">
                  <a16:creationId xmlns:a16="http://schemas.microsoft.com/office/drawing/2014/main" id="{B39628F2-76DB-4849-8C1C-C14A0DB9652B}"/>
                </a:ext>
              </a:extLst>
            </p:cNvPr>
            <p:cNvSpPr/>
            <p:nvPr/>
          </p:nvSpPr>
          <p:spPr>
            <a:xfrm>
              <a:off x="6444599" y="4991302"/>
              <a:ext cx="1989006" cy="1323648"/>
            </a:xfrm>
            <a:custGeom>
              <a:avLst/>
              <a:gdLst>
                <a:gd name="connsiteX0" fmla="*/ 0 w 1989006"/>
                <a:gd name="connsiteY0" fmla="*/ 0 h 1323648"/>
                <a:gd name="connsiteX1" fmla="*/ 1989006 w 1989006"/>
                <a:gd name="connsiteY1" fmla="*/ 349079 h 1323648"/>
                <a:gd name="connsiteX2" fmla="*/ 357382 w 1989006"/>
                <a:gd name="connsiteY2" fmla="*/ 1323648 h 1323648"/>
              </a:gdLst>
              <a:ahLst/>
              <a:cxnLst>
                <a:cxn ang="0">
                  <a:pos x="connsiteX0" y="connsiteY0"/>
                </a:cxn>
                <a:cxn ang="0">
                  <a:pos x="connsiteX1" y="connsiteY1"/>
                </a:cxn>
                <a:cxn ang="0">
                  <a:pos x="connsiteX2" y="connsiteY2"/>
                </a:cxn>
              </a:cxnLst>
              <a:rect l="l" t="t" r="r" b="b"/>
              <a:pathLst>
                <a:path w="1989006" h="1323648">
                  <a:moveTo>
                    <a:pt x="0" y="0"/>
                  </a:moveTo>
                  <a:lnTo>
                    <a:pt x="1989006" y="349079"/>
                  </a:lnTo>
                  <a:lnTo>
                    <a:pt x="357382" y="1323648"/>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形状 45">
              <a:extLst>
                <a:ext uri="{FF2B5EF4-FFF2-40B4-BE49-F238E27FC236}">
                  <a16:creationId xmlns:a16="http://schemas.microsoft.com/office/drawing/2014/main" id="{8EC30BC9-1E9D-4269-8E45-0D407B6628A6}"/>
                </a:ext>
              </a:extLst>
            </p:cNvPr>
            <p:cNvSpPr/>
            <p:nvPr/>
          </p:nvSpPr>
          <p:spPr>
            <a:xfrm>
              <a:off x="6801981" y="5340382"/>
              <a:ext cx="1631624" cy="1857201"/>
            </a:xfrm>
            <a:custGeom>
              <a:avLst/>
              <a:gdLst>
                <a:gd name="connsiteX0" fmla="*/ 1631624 w 1631624"/>
                <a:gd name="connsiteY0" fmla="*/ 0 h 1857201"/>
                <a:gd name="connsiteX1" fmla="*/ 1270272 w 1631624"/>
                <a:gd name="connsiteY1" fmla="*/ 1857201 h 1857201"/>
                <a:gd name="connsiteX2" fmla="*/ 0 w 1631624"/>
                <a:gd name="connsiteY2" fmla="*/ 974569 h 1857201"/>
              </a:gdLst>
              <a:ahLst/>
              <a:cxnLst>
                <a:cxn ang="0">
                  <a:pos x="connsiteX0" y="connsiteY0"/>
                </a:cxn>
                <a:cxn ang="0">
                  <a:pos x="connsiteX1" y="connsiteY1"/>
                </a:cxn>
                <a:cxn ang="0">
                  <a:pos x="connsiteX2" y="connsiteY2"/>
                </a:cxn>
              </a:cxnLst>
              <a:rect l="l" t="t" r="r" b="b"/>
              <a:pathLst>
                <a:path w="1631624" h="1857201">
                  <a:moveTo>
                    <a:pt x="1631624" y="0"/>
                  </a:moveTo>
                  <a:lnTo>
                    <a:pt x="1270272" y="1857201"/>
                  </a:lnTo>
                  <a:lnTo>
                    <a:pt x="0" y="97456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形状 46">
              <a:extLst>
                <a:ext uri="{FF2B5EF4-FFF2-40B4-BE49-F238E27FC236}">
                  <a16:creationId xmlns:a16="http://schemas.microsoft.com/office/drawing/2014/main" id="{689B3603-41DA-4FE5-8E4D-0E5C200DD123}"/>
                </a:ext>
              </a:extLst>
            </p:cNvPr>
            <p:cNvSpPr/>
            <p:nvPr/>
          </p:nvSpPr>
          <p:spPr>
            <a:xfrm>
              <a:off x="-3433086" y="460766"/>
              <a:ext cx="1934195" cy="1349209"/>
            </a:xfrm>
            <a:custGeom>
              <a:avLst/>
              <a:gdLst>
                <a:gd name="connsiteX0" fmla="*/ 0 w 1934195"/>
                <a:gd name="connsiteY0" fmla="*/ 0 h 1349209"/>
                <a:gd name="connsiteX1" fmla="*/ 1934195 w 1934195"/>
                <a:gd name="connsiteY1" fmla="*/ 817217 h 1349209"/>
                <a:gd name="connsiteX2" fmla="*/ 1506964 w 1934195"/>
                <a:gd name="connsiteY2" fmla="*/ 1349209 h 1349209"/>
              </a:gdLst>
              <a:ahLst/>
              <a:cxnLst>
                <a:cxn ang="0">
                  <a:pos x="connsiteX0" y="connsiteY0"/>
                </a:cxn>
                <a:cxn ang="0">
                  <a:pos x="connsiteX1" y="connsiteY1"/>
                </a:cxn>
                <a:cxn ang="0">
                  <a:pos x="connsiteX2" y="connsiteY2"/>
                </a:cxn>
              </a:cxnLst>
              <a:rect l="l" t="t" r="r" b="b"/>
              <a:pathLst>
                <a:path w="1934195" h="1349209">
                  <a:moveTo>
                    <a:pt x="0" y="0"/>
                  </a:moveTo>
                  <a:lnTo>
                    <a:pt x="1934195" y="817217"/>
                  </a:lnTo>
                  <a:lnTo>
                    <a:pt x="1506964" y="134920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形状 47">
              <a:extLst>
                <a:ext uri="{FF2B5EF4-FFF2-40B4-BE49-F238E27FC236}">
                  <a16:creationId xmlns:a16="http://schemas.microsoft.com/office/drawing/2014/main" id="{A1C08049-523A-430B-AA64-BE995061414B}"/>
                </a:ext>
              </a:extLst>
            </p:cNvPr>
            <p:cNvSpPr/>
            <p:nvPr/>
          </p:nvSpPr>
          <p:spPr>
            <a:xfrm>
              <a:off x="8072253" y="5340381"/>
              <a:ext cx="686660" cy="1978384"/>
            </a:xfrm>
            <a:custGeom>
              <a:avLst/>
              <a:gdLst>
                <a:gd name="connsiteX0" fmla="*/ 361352 w 686660"/>
                <a:gd name="connsiteY0" fmla="*/ 0 h 1978384"/>
                <a:gd name="connsiteX1" fmla="*/ 686660 w 686660"/>
                <a:gd name="connsiteY1" fmla="*/ 1978384 h 1978384"/>
                <a:gd name="connsiteX2" fmla="*/ 0 w 686660"/>
                <a:gd name="connsiteY2" fmla="*/ 1857201 h 1978384"/>
              </a:gdLst>
              <a:ahLst/>
              <a:cxnLst>
                <a:cxn ang="0">
                  <a:pos x="connsiteX0" y="connsiteY0"/>
                </a:cxn>
                <a:cxn ang="0">
                  <a:pos x="connsiteX1" y="connsiteY1"/>
                </a:cxn>
                <a:cxn ang="0">
                  <a:pos x="connsiteX2" y="connsiteY2"/>
                </a:cxn>
              </a:cxnLst>
              <a:rect l="l" t="t" r="r" b="b"/>
              <a:pathLst>
                <a:path w="686660" h="1978384">
                  <a:moveTo>
                    <a:pt x="361352" y="0"/>
                  </a:moveTo>
                  <a:lnTo>
                    <a:pt x="686660" y="1978384"/>
                  </a:lnTo>
                  <a:lnTo>
                    <a:pt x="0" y="185720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a:extLst>
                <a:ext uri="{FF2B5EF4-FFF2-40B4-BE49-F238E27FC236}">
                  <a16:creationId xmlns:a16="http://schemas.microsoft.com/office/drawing/2014/main" id="{135AA813-1BE6-41A4-AA8D-D53D571911FC}"/>
                </a:ext>
              </a:extLst>
            </p:cNvPr>
            <p:cNvSpPr/>
            <p:nvPr/>
          </p:nvSpPr>
          <p:spPr>
            <a:xfrm>
              <a:off x="-3433087" y="460765"/>
              <a:ext cx="1506964" cy="2286000"/>
            </a:xfrm>
            <a:custGeom>
              <a:avLst/>
              <a:gdLst>
                <a:gd name="connsiteX0" fmla="*/ 0 w 1506964"/>
                <a:gd name="connsiteY0" fmla="*/ 0 h 2286000"/>
                <a:gd name="connsiteX1" fmla="*/ 1506964 w 1506964"/>
                <a:gd name="connsiteY1" fmla="*/ 1349209 h 2286000"/>
                <a:gd name="connsiteX2" fmla="*/ 0 w 1506964"/>
                <a:gd name="connsiteY2" fmla="*/ 2286000 h 2286000"/>
              </a:gdLst>
              <a:ahLst/>
              <a:cxnLst>
                <a:cxn ang="0">
                  <a:pos x="connsiteX0" y="connsiteY0"/>
                </a:cxn>
                <a:cxn ang="0">
                  <a:pos x="connsiteX1" y="connsiteY1"/>
                </a:cxn>
                <a:cxn ang="0">
                  <a:pos x="connsiteX2" y="connsiteY2"/>
                </a:cxn>
              </a:cxnLst>
              <a:rect l="l" t="t" r="r" b="b"/>
              <a:pathLst>
                <a:path w="1506964" h="2286000">
                  <a:moveTo>
                    <a:pt x="0" y="0"/>
                  </a:moveTo>
                  <a:lnTo>
                    <a:pt x="1506964" y="1349209"/>
                  </a:lnTo>
                  <a:lnTo>
                    <a:pt x="0" y="22860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形状 49">
              <a:extLst>
                <a:ext uri="{FF2B5EF4-FFF2-40B4-BE49-F238E27FC236}">
                  <a16:creationId xmlns:a16="http://schemas.microsoft.com/office/drawing/2014/main" id="{4AC8EE61-0451-4A3D-906D-39238CD3AFA2}"/>
                </a:ext>
              </a:extLst>
            </p:cNvPr>
            <p:cNvSpPr/>
            <p:nvPr/>
          </p:nvSpPr>
          <p:spPr>
            <a:xfrm>
              <a:off x="630914" y="460765"/>
              <a:ext cx="3319993" cy="2763042"/>
            </a:xfrm>
            <a:custGeom>
              <a:avLst/>
              <a:gdLst>
                <a:gd name="connsiteX0" fmla="*/ 0 w 3319993"/>
                <a:gd name="connsiteY0" fmla="*/ 0 h 2763042"/>
                <a:gd name="connsiteX1" fmla="*/ 3319993 w 3319993"/>
                <a:gd name="connsiteY1" fmla="*/ 2763042 h 2763042"/>
                <a:gd name="connsiteX2" fmla="*/ 139583 w 3319993"/>
                <a:gd name="connsiteY2" fmla="*/ 2341303 h 2763042"/>
              </a:gdLst>
              <a:ahLst/>
              <a:cxnLst>
                <a:cxn ang="0">
                  <a:pos x="connsiteX0" y="connsiteY0"/>
                </a:cxn>
                <a:cxn ang="0">
                  <a:pos x="connsiteX1" y="connsiteY1"/>
                </a:cxn>
                <a:cxn ang="0">
                  <a:pos x="connsiteX2" y="connsiteY2"/>
                </a:cxn>
              </a:cxnLst>
              <a:rect l="l" t="t" r="r" b="b"/>
              <a:pathLst>
                <a:path w="3319993" h="2763042">
                  <a:moveTo>
                    <a:pt x="0" y="0"/>
                  </a:moveTo>
                  <a:lnTo>
                    <a:pt x="3319993" y="2763042"/>
                  </a:lnTo>
                  <a:lnTo>
                    <a:pt x="139583" y="234130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a16="http://schemas.microsoft.com/office/drawing/2014/main" id="{5BDB7D4B-61DB-486A-81F8-B49F284D5DA6}"/>
                </a:ext>
              </a:extLst>
            </p:cNvPr>
            <p:cNvSpPr/>
            <p:nvPr/>
          </p:nvSpPr>
          <p:spPr>
            <a:xfrm>
              <a:off x="343412" y="460766"/>
              <a:ext cx="427084" cy="2341303"/>
            </a:xfrm>
            <a:custGeom>
              <a:avLst/>
              <a:gdLst>
                <a:gd name="connsiteX0" fmla="*/ 287501 w 427084"/>
                <a:gd name="connsiteY0" fmla="*/ 0 h 2341303"/>
                <a:gd name="connsiteX1" fmla="*/ 427084 w 427084"/>
                <a:gd name="connsiteY1" fmla="*/ 2341303 h 2341303"/>
                <a:gd name="connsiteX2" fmla="*/ 0 w 427084"/>
                <a:gd name="connsiteY2" fmla="*/ 2012316 h 2341303"/>
              </a:gdLst>
              <a:ahLst/>
              <a:cxnLst>
                <a:cxn ang="0">
                  <a:pos x="connsiteX0" y="connsiteY0"/>
                </a:cxn>
                <a:cxn ang="0">
                  <a:pos x="connsiteX1" y="connsiteY1"/>
                </a:cxn>
                <a:cxn ang="0">
                  <a:pos x="connsiteX2" y="connsiteY2"/>
                </a:cxn>
              </a:cxnLst>
              <a:rect l="l" t="t" r="r" b="b"/>
              <a:pathLst>
                <a:path w="427084" h="2341303">
                  <a:moveTo>
                    <a:pt x="287501" y="0"/>
                  </a:moveTo>
                  <a:lnTo>
                    <a:pt x="427084" y="2341303"/>
                  </a:lnTo>
                  <a:lnTo>
                    <a:pt x="0" y="201231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a16="http://schemas.microsoft.com/office/drawing/2014/main" id="{086FCE14-1EE5-4E2C-9100-4CC8B5A64E23}"/>
                </a:ext>
              </a:extLst>
            </p:cNvPr>
            <p:cNvSpPr/>
            <p:nvPr/>
          </p:nvSpPr>
          <p:spPr>
            <a:xfrm>
              <a:off x="-1498891" y="460766"/>
              <a:ext cx="2129805" cy="1149085"/>
            </a:xfrm>
            <a:custGeom>
              <a:avLst/>
              <a:gdLst>
                <a:gd name="connsiteX0" fmla="*/ 2129805 w 2129805"/>
                <a:gd name="connsiteY0" fmla="*/ 0 h 1149085"/>
                <a:gd name="connsiteX1" fmla="*/ 70538 w 2129805"/>
                <a:gd name="connsiteY1" fmla="*/ 1149085 h 1149085"/>
                <a:gd name="connsiteX2" fmla="*/ 0 w 2129805"/>
                <a:gd name="connsiteY2" fmla="*/ 817217 h 1149085"/>
              </a:gdLst>
              <a:ahLst/>
              <a:cxnLst>
                <a:cxn ang="0">
                  <a:pos x="connsiteX0" y="connsiteY0"/>
                </a:cxn>
                <a:cxn ang="0">
                  <a:pos x="connsiteX1" y="connsiteY1"/>
                </a:cxn>
                <a:cxn ang="0">
                  <a:pos x="connsiteX2" y="connsiteY2"/>
                </a:cxn>
              </a:cxnLst>
              <a:rect l="l" t="t" r="r" b="b"/>
              <a:pathLst>
                <a:path w="2129805" h="1149085">
                  <a:moveTo>
                    <a:pt x="2129805" y="0"/>
                  </a:moveTo>
                  <a:lnTo>
                    <a:pt x="70538" y="1149085"/>
                  </a:lnTo>
                  <a:lnTo>
                    <a:pt x="0" y="81721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形状 52">
              <a:extLst>
                <a:ext uri="{FF2B5EF4-FFF2-40B4-BE49-F238E27FC236}">
                  <a16:creationId xmlns:a16="http://schemas.microsoft.com/office/drawing/2014/main" id="{D9521FED-9558-4EA8-BB51-40CFB82480A9}"/>
                </a:ext>
              </a:extLst>
            </p:cNvPr>
            <p:cNvSpPr/>
            <p:nvPr/>
          </p:nvSpPr>
          <p:spPr>
            <a:xfrm>
              <a:off x="-1428353" y="460765"/>
              <a:ext cx="2059267" cy="2012316"/>
            </a:xfrm>
            <a:custGeom>
              <a:avLst/>
              <a:gdLst>
                <a:gd name="connsiteX0" fmla="*/ 2059267 w 2059267"/>
                <a:gd name="connsiteY0" fmla="*/ 0 h 2012316"/>
                <a:gd name="connsiteX1" fmla="*/ 1771766 w 2059267"/>
                <a:gd name="connsiteY1" fmla="*/ 2012316 h 2012316"/>
                <a:gd name="connsiteX2" fmla="*/ 0 w 2059267"/>
                <a:gd name="connsiteY2" fmla="*/ 1149085 h 2012316"/>
              </a:gdLst>
              <a:ahLst/>
              <a:cxnLst>
                <a:cxn ang="0">
                  <a:pos x="connsiteX0" y="connsiteY0"/>
                </a:cxn>
                <a:cxn ang="0">
                  <a:pos x="connsiteX1" y="connsiteY1"/>
                </a:cxn>
                <a:cxn ang="0">
                  <a:pos x="connsiteX2" y="connsiteY2"/>
                </a:cxn>
              </a:cxnLst>
              <a:rect l="l" t="t" r="r" b="b"/>
              <a:pathLst>
                <a:path w="2059267" h="2012316">
                  <a:moveTo>
                    <a:pt x="2059267" y="0"/>
                  </a:moveTo>
                  <a:lnTo>
                    <a:pt x="1771766" y="2012316"/>
                  </a:lnTo>
                  <a:lnTo>
                    <a:pt x="0" y="114908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id="{80B620F8-C221-487B-98BA-142FB731E66F}"/>
                </a:ext>
              </a:extLst>
            </p:cNvPr>
            <p:cNvSpPr/>
            <p:nvPr/>
          </p:nvSpPr>
          <p:spPr>
            <a:xfrm>
              <a:off x="-3433087" y="460766"/>
              <a:ext cx="4064000" cy="817217"/>
            </a:xfrm>
            <a:custGeom>
              <a:avLst/>
              <a:gdLst>
                <a:gd name="connsiteX0" fmla="*/ 0 w 4064000"/>
                <a:gd name="connsiteY0" fmla="*/ 0 h 817217"/>
                <a:gd name="connsiteX1" fmla="*/ 4064000 w 4064000"/>
                <a:gd name="connsiteY1" fmla="*/ 0 h 817217"/>
                <a:gd name="connsiteX2" fmla="*/ 1934195 w 4064000"/>
                <a:gd name="connsiteY2" fmla="*/ 817217 h 817217"/>
              </a:gdLst>
              <a:ahLst/>
              <a:cxnLst>
                <a:cxn ang="0">
                  <a:pos x="connsiteX0" y="connsiteY0"/>
                </a:cxn>
                <a:cxn ang="0">
                  <a:pos x="connsiteX1" y="connsiteY1"/>
                </a:cxn>
                <a:cxn ang="0">
                  <a:pos x="connsiteX2" y="connsiteY2"/>
                </a:cxn>
              </a:cxnLst>
              <a:rect l="l" t="t" r="r" b="b"/>
              <a:pathLst>
                <a:path w="4064000" h="817217">
                  <a:moveTo>
                    <a:pt x="0" y="0"/>
                  </a:moveTo>
                  <a:lnTo>
                    <a:pt x="4064000" y="0"/>
                  </a:lnTo>
                  <a:lnTo>
                    <a:pt x="1934195" y="81721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a:extLst>
                <a:ext uri="{FF2B5EF4-FFF2-40B4-BE49-F238E27FC236}">
                  <a16:creationId xmlns:a16="http://schemas.microsoft.com/office/drawing/2014/main" id="{8BE16A43-B14A-4D3E-B069-B2131EAF9110}"/>
                </a:ext>
              </a:extLst>
            </p:cNvPr>
            <p:cNvSpPr/>
            <p:nvPr/>
          </p:nvSpPr>
          <p:spPr>
            <a:xfrm>
              <a:off x="5905181" y="2746766"/>
              <a:ext cx="2853733" cy="2244537"/>
            </a:xfrm>
            <a:custGeom>
              <a:avLst/>
              <a:gdLst>
                <a:gd name="connsiteX0" fmla="*/ 2853733 w 2853733"/>
                <a:gd name="connsiteY0" fmla="*/ 0 h 2244537"/>
                <a:gd name="connsiteX1" fmla="*/ 539419 w 2853733"/>
                <a:gd name="connsiteY1" fmla="*/ 2244537 h 2244537"/>
                <a:gd name="connsiteX2" fmla="*/ 0 w 2853733"/>
                <a:gd name="connsiteY2" fmla="*/ 848770 h 2244537"/>
              </a:gdLst>
              <a:ahLst/>
              <a:cxnLst>
                <a:cxn ang="0">
                  <a:pos x="connsiteX0" y="connsiteY0"/>
                </a:cxn>
                <a:cxn ang="0">
                  <a:pos x="connsiteX1" y="connsiteY1"/>
                </a:cxn>
                <a:cxn ang="0">
                  <a:pos x="connsiteX2" y="connsiteY2"/>
                </a:cxn>
              </a:cxnLst>
              <a:rect l="l" t="t" r="r" b="b"/>
              <a:pathLst>
                <a:path w="2853733" h="2244537">
                  <a:moveTo>
                    <a:pt x="2853733" y="0"/>
                  </a:moveTo>
                  <a:lnTo>
                    <a:pt x="539419" y="2244537"/>
                  </a:lnTo>
                  <a:lnTo>
                    <a:pt x="0" y="848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形状 55">
              <a:extLst>
                <a:ext uri="{FF2B5EF4-FFF2-40B4-BE49-F238E27FC236}">
                  <a16:creationId xmlns:a16="http://schemas.microsoft.com/office/drawing/2014/main" id="{64E25E50-D9CA-4570-BEF4-50612A840370}"/>
                </a:ext>
              </a:extLst>
            </p:cNvPr>
            <p:cNvSpPr/>
            <p:nvPr/>
          </p:nvSpPr>
          <p:spPr>
            <a:xfrm>
              <a:off x="5905181" y="460765"/>
              <a:ext cx="2853733" cy="3134770"/>
            </a:xfrm>
            <a:custGeom>
              <a:avLst/>
              <a:gdLst>
                <a:gd name="connsiteX0" fmla="*/ 2853733 w 2853733"/>
                <a:gd name="connsiteY0" fmla="*/ 0 h 3134770"/>
                <a:gd name="connsiteX1" fmla="*/ 2853733 w 2853733"/>
                <a:gd name="connsiteY1" fmla="*/ 2286000 h 3134770"/>
                <a:gd name="connsiteX2" fmla="*/ 0 w 2853733"/>
                <a:gd name="connsiteY2" fmla="*/ 3134770 h 3134770"/>
              </a:gdLst>
              <a:ahLst/>
              <a:cxnLst>
                <a:cxn ang="0">
                  <a:pos x="connsiteX0" y="connsiteY0"/>
                </a:cxn>
                <a:cxn ang="0">
                  <a:pos x="connsiteX1" y="connsiteY1"/>
                </a:cxn>
                <a:cxn ang="0">
                  <a:pos x="connsiteX2" y="connsiteY2"/>
                </a:cxn>
              </a:cxnLst>
              <a:rect l="l" t="t" r="r" b="b"/>
              <a:pathLst>
                <a:path w="2853733" h="3134770">
                  <a:moveTo>
                    <a:pt x="2853733" y="0"/>
                  </a:moveTo>
                  <a:lnTo>
                    <a:pt x="2853733" y="2286000"/>
                  </a:lnTo>
                  <a:lnTo>
                    <a:pt x="0" y="3134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形状 56">
              <a:extLst>
                <a:ext uri="{FF2B5EF4-FFF2-40B4-BE49-F238E27FC236}">
                  <a16:creationId xmlns:a16="http://schemas.microsoft.com/office/drawing/2014/main" id="{2590D3E3-F2FC-42C9-B7BB-D5770AFF918D}"/>
                </a:ext>
              </a:extLst>
            </p:cNvPr>
            <p:cNvSpPr/>
            <p:nvPr/>
          </p:nvSpPr>
          <p:spPr>
            <a:xfrm>
              <a:off x="630913" y="5624503"/>
              <a:ext cx="2093154" cy="1694263"/>
            </a:xfrm>
            <a:custGeom>
              <a:avLst/>
              <a:gdLst>
                <a:gd name="connsiteX0" fmla="*/ 2093154 w 2093154"/>
                <a:gd name="connsiteY0" fmla="*/ 0 h 1694263"/>
                <a:gd name="connsiteX1" fmla="*/ 0 w 2093154"/>
                <a:gd name="connsiteY1" fmla="*/ 1694263 h 1694263"/>
                <a:gd name="connsiteX2" fmla="*/ 88439 w 2093154"/>
                <a:gd name="connsiteY2" fmla="*/ 1207541 h 1694263"/>
              </a:gdLst>
              <a:ahLst/>
              <a:cxnLst>
                <a:cxn ang="0">
                  <a:pos x="connsiteX0" y="connsiteY0"/>
                </a:cxn>
                <a:cxn ang="0">
                  <a:pos x="connsiteX1" y="connsiteY1"/>
                </a:cxn>
                <a:cxn ang="0">
                  <a:pos x="connsiteX2" y="connsiteY2"/>
                </a:cxn>
              </a:cxnLst>
              <a:rect l="l" t="t" r="r" b="b"/>
              <a:pathLst>
                <a:path w="2093154" h="1694263">
                  <a:moveTo>
                    <a:pt x="2093154" y="0"/>
                  </a:moveTo>
                  <a:lnTo>
                    <a:pt x="0" y="1694263"/>
                  </a:lnTo>
                  <a:lnTo>
                    <a:pt x="88439" y="120754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形状 57">
              <a:extLst>
                <a:ext uri="{FF2B5EF4-FFF2-40B4-BE49-F238E27FC236}">
                  <a16:creationId xmlns:a16="http://schemas.microsoft.com/office/drawing/2014/main" id="{03CA765E-3C94-419E-8933-013D8A384C7A}"/>
                </a:ext>
              </a:extLst>
            </p:cNvPr>
            <p:cNvSpPr/>
            <p:nvPr/>
          </p:nvSpPr>
          <p:spPr>
            <a:xfrm>
              <a:off x="-3433086" y="6832043"/>
              <a:ext cx="4152439" cy="486722"/>
            </a:xfrm>
            <a:custGeom>
              <a:avLst/>
              <a:gdLst>
                <a:gd name="connsiteX0" fmla="*/ 4152439 w 4152439"/>
                <a:gd name="connsiteY0" fmla="*/ 0 h 486722"/>
                <a:gd name="connsiteX1" fmla="*/ 4064000 w 4152439"/>
                <a:gd name="connsiteY1" fmla="*/ 486722 h 486722"/>
                <a:gd name="connsiteX2" fmla="*/ 0 w 4152439"/>
                <a:gd name="connsiteY2" fmla="*/ 486722 h 486722"/>
              </a:gdLst>
              <a:ahLst/>
              <a:cxnLst>
                <a:cxn ang="0">
                  <a:pos x="connsiteX0" y="connsiteY0"/>
                </a:cxn>
                <a:cxn ang="0">
                  <a:pos x="connsiteX1" y="connsiteY1"/>
                </a:cxn>
                <a:cxn ang="0">
                  <a:pos x="connsiteX2" y="connsiteY2"/>
                </a:cxn>
              </a:cxnLst>
              <a:rect l="l" t="t" r="r" b="b"/>
              <a:pathLst>
                <a:path w="4152439" h="486722">
                  <a:moveTo>
                    <a:pt x="4152439" y="0"/>
                  </a:moveTo>
                  <a:lnTo>
                    <a:pt x="4064000" y="486722"/>
                  </a:lnTo>
                  <a:lnTo>
                    <a:pt x="0" y="48672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形状 58">
              <a:extLst>
                <a:ext uri="{FF2B5EF4-FFF2-40B4-BE49-F238E27FC236}">
                  <a16:creationId xmlns:a16="http://schemas.microsoft.com/office/drawing/2014/main" id="{707B7D1F-2C1E-41E4-9BC9-659BFDAEAB30}"/>
                </a:ext>
              </a:extLst>
            </p:cNvPr>
            <p:cNvSpPr/>
            <p:nvPr/>
          </p:nvSpPr>
          <p:spPr>
            <a:xfrm>
              <a:off x="-3433086" y="4900565"/>
              <a:ext cx="4152439" cy="1931479"/>
            </a:xfrm>
            <a:custGeom>
              <a:avLst/>
              <a:gdLst>
                <a:gd name="connsiteX0" fmla="*/ 3885633 w 4152439"/>
                <a:gd name="connsiteY0" fmla="*/ 0 h 1931479"/>
                <a:gd name="connsiteX1" fmla="*/ 4152439 w 4152439"/>
                <a:gd name="connsiteY1" fmla="*/ 1931479 h 1931479"/>
                <a:gd name="connsiteX2" fmla="*/ 0 w 4152439"/>
                <a:gd name="connsiteY2" fmla="*/ 132201 h 1931479"/>
              </a:gdLst>
              <a:ahLst/>
              <a:cxnLst>
                <a:cxn ang="0">
                  <a:pos x="connsiteX0" y="connsiteY0"/>
                </a:cxn>
                <a:cxn ang="0">
                  <a:pos x="connsiteX1" y="connsiteY1"/>
                </a:cxn>
                <a:cxn ang="0">
                  <a:pos x="connsiteX2" y="connsiteY2"/>
                </a:cxn>
              </a:cxnLst>
              <a:rect l="l" t="t" r="r" b="b"/>
              <a:pathLst>
                <a:path w="4152439" h="1931479">
                  <a:moveTo>
                    <a:pt x="3885633" y="0"/>
                  </a:moveTo>
                  <a:lnTo>
                    <a:pt x="4152439" y="1931479"/>
                  </a:lnTo>
                  <a:lnTo>
                    <a:pt x="0" y="13220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a:extLst>
                <a:ext uri="{FF2B5EF4-FFF2-40B4-BE49-F238E27FC236}">
                  <a16:creationId xmlns:a16="http://schemas.microsoft.com/office/drawing/2014/main" id="{9182F0CD-D1D3-4C4D-83A1-FF9D4DF2B82C}"/>
                </a:ext>
              </a:extLst>
            </p:cNvPr>
            <p:cNvSpPr/>
            <p:nvPr/>
          </p:nvSpPr>
          <p:spPr>
            <a:xfrm>
              <a:off x="-3433086" y="5032765"/>
              <a:ext cx="4152439" cy="2286000"/>
            </a:xfrm>
            <a:custGeom>
              <a:avLst/>
              <a:gdLst>
                <a:gd name="connsiteX0" fmla="*/ 0 w 4152439"/>
                <a:gd name="connsiteY0" fmla="*/ 0 h 2286000"/>
                <a:gd name="connsiteX1" fmla="*/ 4152439 w 4152439"/>
                <a:gd name="connsiteY1" fmla="*/ 1799278 h 2286000"/>
                <a:gd name="connsiteX2" fmla="*/ 0 w 4152439"/>
                <a:gd name="connsiteY2" fmla="*/ 2286000 h 2286000"/>
              </a:gdLst>
              <a:ahLst/>
              <a:cxnLst>
                <a:cxn ang="0">
                  <a:pos x="connsiteX0" y="connsiteY0"/>
                </a:cxn>
                <a:cxn ang="0">
                  <a:pos x="connsiteX1" y="connsiteY1"/>
                </a:cxn>
                <a:cxn ang="0">
                  <a:pos x="connsiteX2" y="connsiteY2"/>
                </a:cxn>
              </a:cxnLst>
              <a:rect l="l" t="t" r="r" b="b"/>
              <a:pathLst>
                <a:path w="4152439" h="2286000">
                  <a:moveTo>
                    <a:pt x="0" y="0"/>
                  </a:moveTo>
                  <a:lnTo>
                    <a:pt x="4152439" y="1799278"/>
                  </a:lnTo>
                  <a:lnTo>
                    <a:pt x="0" y="22860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a:extLst>
                <a:ext uri="{FF2B5EF4-FFF2-40B4-BE49-F238E27FC236}">
                  <a16:creationId xmlns:a16="http://schemas.microsoft.com/office/drawing/2014/main" id="{39714AC5-8630-4763-BAAA-F4DF3A8C980A}"/>
                </a:ext>
              </a:extLst>
            </p:cNvPr>
            <p:cNvSpPr/>
            <p:nvPr/>
          </p:nvSpPr>
          <p:spPr>
            <a:xfrm>
              <a:off x="-3433086" y="1809975"/>
              <a:ext cx="3885633" cy="3222791"/>
            </a:xfrm>
            <a:custGeom>
              <a:avLst/>
              <a:gdLst>
                <a:gd name="connsiteX0" fmla="*/ 1506964 w 3885633"/>
                <a:gd name="connsiteY0" fmla="*/ 0 h 3222791"/>
                <a:gd name="connsiteX1" fmla="*/ 3885633 w 3885633"/>
                <a:gd name="connsiteY1" fmla="*/ 3090590 h 3222791"/>
                <a:gd name="connsiteX2" fmla="*/ 0 w 3885633"/>
                <a:gd name="connsiteY2" fmla="*/ 3222791 h 3222791"/>
              </a:gdLst>
              <a:ahLst/>
              <a:cxnLst>
                <a:cxn ang="0">
                  <a:pos x="connsiteX0" y="connsiteY0"/>
                </a:cxn>
                <a:cxn ang="0">
                  <a:pos x="connsiteX1" y="connsiteY1"/>
                </a:cxn>
                <a:cxn ang="0">
                  <a:pos x="connsiteX2" y="connsiteY2"/>
                </a:cxn>
              </a:cxnLst>
              <a:rect l="l" t="t" r="r" b="b"/>
              <a:pathLst>
                <a:path w="3885633" h="3222791">
                  <a:moveTo>
                    <a:pt x="1506964" y="0"/>
                  </a:moveTo>
                  <a:lnTo>
                    <a:pt x="3885633" y="3090590"/>
                  </a:lnTo>
                  <a:lnTo>
                    <a:pt x="0" y="322279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a:extLst>
                <a:ext uri="{FF2B5EF4-FFF2-40B4-BE49-F238E27FC236}">
                  <a16:creationId xmlns:a16="http://schemas.microsoft.com/office/drawing/2014/main" id="{886668AD-BCD0-4FDC-8096-7DA12AE67E6A}"/>
                </a:ext>
              </a:extLst>
            </p:cNvPr>
            <p:cNvSpPr/>
            <p:nvPr/>
          </p:nvSpPr>
          <p:spPr>
            <a:xfrm>
              <a:off x="-3433087" y="1809975"/>
              <a:ext cx="1506964" cy="3222791"/>
            </a:xfrm>
            <a:custGeom>
              <a:avLst/>
              <a:gdLst>
                <a:gd name="connsiteX0" fmla="*/ 1506964 w 1506964"/>
                <a:gd name="connsiteY0" fmla="*/ 0 h 3222791"/>
                <a:gd name="connsiteX1" fmla="*/ 0 w 1506964"/>
                <a:gd name="connsiteY1" fmla="*/ 3222791 h 3222791"/>
                <a:gd name="connsiteX2" fmla="*/ 0 w 1506964"/>
                <a:gd name="connsiteY2" fmla="*/ 936791 h 3222791"/>
              </a:gdLst>
              <a:ahLst/>
              <a:cxnLst>
                <a:cxn ang="0">
                  <a:pos x="connsiteX0" y="connsiteY0"/>
                </a:cxn>
                <a:cxn ang="0">
                  <a:pos x="connsiteX1" y="connsiteY1"/>
                </a:cxn>
                <a:cxn ang="0">
                  <a:pos x="connsiteX2" y="connsiteY2"/>
                </a:cxn>
              </a:cxnLst>
              <a:rect l="l" t="t" r="r" b="b"/>
              <a:pathLst>
                <a:path w="1506964" h="3222791">
                  <a:moveTo>
                    <a:pt x="1506964" y="0"/>
                  </a:moveTo>
                  <a:lnTo>
                    <a:pt x="0" y="3222791"/>
                  </a:lnTo>
                  <a:lnTo>
                    <a:pt x="0" y="93679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形状 62">
              <a:extLst>
                <a:ext uri="{FF2B5EF4-FFF2-40B4-BE49-F238E27FC236}">
                  <a16:creationId xmlns:a16="http://schemas.microsoft.com/office/drawing/2014/main" id="{44086C0B-559D-4BF8-B052-00A313338A95}"/>
                </a:ext>
              </a:extLst>
            </p:cNvPr>
            <p:cNvSpPr/>
            <p:nvPr/>
          </p:nvSpPr>
          <p:spPr>
            <a:xfrm>
              <a:off x="3950906" y="460765"/>
              <a:ext cx="1954274" cy="3134770"/>
            </a:xfrm>
            <a:custGeom>
              <a:avLst/>
              <a:gdLst>
                <a:gd name="connsiteX0" fmla="*/ 744007 w 1954274"/>
                <a:gd name="connsiteY0" fmla="*/ 0 h 3134770"/>
                <a:gd name="connsiteX1" fmla="*/ 1954274 w 1954274"/>
                <a:gd name="connsiteY1" fmla="*/ 3134770 h 3134770"/>
                <a:gd name="connsiteX2" fmla="*/ 0 w 1954274"/>
                <a:gd name="connsiteY2" fmla="*/ 2763042 h 3134770"/>
              </a:gdLst>
              <a:ahLst/>
              <a:cxnLst>
                <a:cxn ang="0">
                  <a:pos x="connsiteX0" y="connsiteY0"/>
                </a:cxn>
                <a:cxn ang="0">
                  <a:pos x="connsiteX1" y="connsiteY1"/>
                </a:cxn>
                <a:cxn ang="0">
                  <a:pos x="connsiteX2" y="connsiteY2"/>
                </a:cxn>
              </a:cxnLst>
              <a:rect l="l" t="t" r="r" b="b"/>
              <a:pathLst>
                <a:path w="1954274" h="3134770">
                  <a:moveTo>
                    <a:pt x="744007" y="0"/>
                  </a:moveTo>
                  <a:lnTo>
                    <a:pt x="1954274" y="3134770"/>
                  </a:lnTo>
                  <a:lnTo>
                    <a:pt x="0" y="276304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形状 63">
              <a:extLst>
                <a:ext uri="{FF2B5EF4-FFF2-40B4-BE49-F238E27FC236}">
                  <a16:creationId xmlns:a16="http://schemas.microsoft.com/office/drawing/2014/main" id="{A37C293A-3F02-4C2F-B5AB-7F159EDE13B7}"/>
                </a:ext>
              </a:extLst>
            </p:cNvPr>
            <p:cNvSpPr/>
            <p:nvPr/>
          </p:nvSpPr>
          <p:spPr>
            <a:xfrm>
              <a:off x="4694913" y="460765"/>
              <a:ext cx="4064000" cy="3134770"/>
            </a:xfrm>
            <a:custGeom>
              <a:avLst/>
              <a:gdLst>
                <a:gd name="connsiteX0" fmla="*/ 0 w 4064000"/>
                <a:gd name="connsiteY0" fmla="*/ 0 h 3134770"/>
                <a:gd name="connsiteX1" fmla="*/ 4064000 w 4064000"/>
                <a:gd name="connsiteY1" fmla="*/ 0 h 3134770"/>
                <a:gd name="connsiteX2" fmla="*/ 1210267 w 4064000"/>
                <a:gd name="connsiteY2" fmla="*/ 3134770 h 3134770"/>
              </a:gdLst>
              <a:ahLst/>
              <a:cxnLst>
                <a:cxn ang="0">
                  <a:pos x="connsiteX0" y="connsiteY0"/>
                </a:cxn>
                <a:cxn ang="0">
                  <a:pos x="connsiteX1" y="connsiteY1"/>
                </a:cxn>
                <a:cxn ang="0">
                  <a:pos x="connsiteX2" y="connsiteY2"/>
                </a:cxn>
              </a:cxnLst>
              <a:rect l="l" t="t" r="r" b="b"/>
              <a:pathLst>
                <a:path w="4064000" h="3134770">
                  <a:moveTo>
                    <a:pt x="0" y="0"/>
                  </a:moveTo>
                  <a:lnTo>
                    <a:pt x="4064000" y="0"/>
                  </a:lnTo>
                  <a:lnTo>
                    <a:pt x="1210267" y="3134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a:extLst>
                <a:ext uri="{FF2B5EF4-FFF2-40B4-BE49-F238E27FC236}">
                  <a16:creationId xmlns:a16="http://schemas.microsoft.com/office/drawing/2014/main" id="{AE7830DC-2B92-4427-8146-BC351BD873D8}"/>
                </a:ext>
              </a:extLst>
            </p:cNvPr>
            <p:cNvSpPr/>
            <p:nvPr/>
          </p:nvSpPr>
          <p:spPr>
            <a:xfrm>
              <a:off x="630913" y="460765"/>
              <a:ext cx="4064000" cy="2763042"/>
            </a:xfrm>
            <a:custGeom>
              <a:avLst/>
              <a:gdLst>
                <a:gd name="connsiteX0" fmla="*/ 0 w 4064000"/>
                <a:gd name="connsiteY0" fmla="*/ 0 h 2763042"/>
                <a:gd name="connsiteX1" fmla="*/ 4064000 w 4064000"/>
                <a:gd name="connsiteY1" fmla="*/ 0 h 2763042"/>
                <a:gd name="connsiteX2" fmla="*/ 3319993 w 4064000"/>
                <a:gd name="connsiteY2" fmla="*/ 2763042 h 2763042"/>
              </a:gdLst>
              <a:ahLst/>
              <a:cxnLst>
                <a:cxn ang="0">
                  <a:pos x="connsiteX0" y="connsiteY0"/>
                </a:cxn>
                <a:cxn ang="0">
                  <a:pos x="connsiteX1" y="connsiteY1"/>
                </a:cxn>
                <a:cxn ang="0">
                  <a:pos x="connsiteX2" y="connsiteY2"/>
                </a:cxn>
              </a:cxnLst>
              <a:rect l="l" t="t" r="r" b="b"/>
              <a:pathLst>
                <a:path w="4064000" h="2763042">
                  <a:moveTo>
                    <a:pt x="0" y="0"/>
                  </a:moveTo>
                  <a:lnTo>
                    <a:pt x="4064000" y="0"/>
                  </a:lnTo>
                  <a:lnTo>
                    <a:pt x="3319993" y="276304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形状 65">
              <a:extLst>
                <a:ext uri="{FF2B5EF4-FFF2-40B4-BE49-F238E27FC236}">
                  <a16:creationId xmlns:a16="http://schemas.microsoft.com/office/drawing/2014/main" id="{DBAA437D-E439-47D9-8422-82CDC0A151CA}"/>
                </a:ext>
              </a:extLst>
            </p:cNvPr>
            <p:cNvSpPr/>
            <p:nvPr/>
          </p:nvSpPr>
          <p:spPr>
            <a:xfrm>
              <a:off x="6444599" y="4991303"/>
              <a:ext cx="2314314" cy="349079"/>
            </a:xfrm>
            <a:custGeom>
              <a:avLst/>
              <a:gdLst>
                <a:gd name="connsiteX0" fmla="*/ 0 w 2314314"/>
                <a:gd name="connsiteY0" fmla="*/ 0 h 349079"/>
                <a:gd name="connsiteX1" fmla="*/ 2314314 w 2314314"/>
                <a:gd name="connsiteY1" fmla="*/ 41463 h 349079"/>
                <a:gd name="connsiteX2" fmla="*/ 1989006 w 2314314"/>
                <a:gd name="connsiteY2" fmla="*/ 349079 h 349079"/>
              </a:gdLst>
              <a:ahLst/>
              <a:cxnLst>
                <a:cxn ang="0">
                  <a:pos x="connsiteX0" y="connsiteY0"/>
                </a:cxn>
                <a:cxn ang="0">
                  <a:pos x="connsiteX1" y="connsiteY1"/>
                </a:cxn>
                <a:cxn ang="0">
                  <a:pos x="connsiteX2" y="connsiteY2"/>
                </a:cxn>
              </a:cxnLst>
              <a:rect l="l" t="t" r="r" b="b"/>
              <a:pathLst>
                <a:path w="2314314" h="349079">
                  <a:moveTo>
                    <a:pt x="0" y="0"/>
                  </a:moveTo>
                  <a:lnTo>
                    <a:pt x="2314314" y="41463"/>
                  </a:lnTo>
                  <a:lnTo>
                    <a:pt x="1989006" y="34907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形状 66">
              <a:extLst>
                <a:ext uri="{FF2B5EF4-FFF2-40B4-BE49-F238E27FC236}">
                  <a16:creationId xmlns:a16="http://schemas.microsoft.com/office/drawing/2014/main" id="{B96BA175-F028-4E71-9A13-66B2DE2A4883}"/>
                </a:ext>
              </a:extLst>
            </p:cNvPr>
            <p:cNvSpPr/>
            <p:nvPr/>
          </p:nvSpPr>
          <p:spPr>
            <a:xfrm>
              <a:off x="6444599" y="2746765"/>
              <a:ext cx="2314314" cy="2286000"/>
            </a:xfrm>
            <a:custGeom>
              <a:avLst/>
              <a:gdLst>
                <a:gd name="connsiteX0" fmla="*/ 2314314 w 2314314"/>
                <a:gd name="connsiteY0" fmla="*/ 0 h 2286000"/>
                <a:gd name="connsiteX1" fmla="*/ 2314314 w 2314314"/>
                <a:gd name="connsiteY1" fmla="*/ 2286000 h 2286000"/>
                <a:gd name="connsiteX2" fmla="*/ 0 w 2314314"/>
                <a:gd name="connsiteY2" fmla="*/ 2244537 h 2286000"/>
              </a:gdLst>
              <a:ahLst/>
              <a:cxnLst>
                <a:cxn ang="0">
                  <a:pos x="connsiteX0" y="connsiteY0"/>
                </a:cxn>
                <a:cxn ang="0">
                  <a:pos x="connsiteX1" y="connsiteY1"/>
                </a:cxn>
                <a:cxn ang="0">
                  <a:pos x="connsiteX2" y="connsiteY2"/>
                </a:cxn>
              </a:cxnLst>
              <a:rect l="l" t="t" r="r" b="b"/>
              <a:pathLst>
                <a:path w="2314314" h="2286000">
                  <a:moveTo>
                    <a:pt x="2314314" y="0"/>
                  </a:moveTo>
                  <a:lnTo>
                    <a:pt x="2314314" y="2286000"/>
                  </a:lnTo>
                  <a:lnTo>
                    <a:pt x="0" y="224453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形状 67">
              <a:extLst>
                <a:ext uri="{FF2B5EF4-FFF2-40B4-BE49-F238E27FC236}">
                  <a16:creationId xmlns:a16="http://schemas.microsoft.com/office/drawing/2014/main" id="{05AE80E3-AD4C-451E-8689-55F0A5585AFB}"/>
                </a:ext>
              </a:extLst>
            </p:cNvPr>
            <p:cNvSpPr/>
            <p:nvPr/>
          </p:nvSpPr>
          <p:spPr>
            <a:xfrm>
              <a:off x="8433605" y="5032765"/>
              <a:ext cx="325308" cy="2286000"/>
            </a:xfrm>
            <a:custGeom>
              <a:avLst/>
              <a:gdLst>
                <a:gd name="connsiteX0" fmla="*/ 325308 w 325308"/>
                <a:gd name="connsiteY0" fmla="*/ 0 h 2286000"/>
                <a:gd name="connsiteX1" fmla="*/ 325308 w 325308"/>
                <a:gd name="connsiteY1" fmla="*/ 2286000 h 2286000"/>
                <a:gd name="connsiteX2" fmla="*/ 0 w 325308"/>
                <a:gd name="connsiteY2" fmla="*/ 307616 h 2286000"/>
              </a:gdLst>
              <a:ahLst/>
              <a:cxnLst>
                <a:cxn ang="0">
                  <a:pos x="connsiteX0" y="connsiteY0"/>
                </a:cxn>
                <a:cxn ang="0">
                  <a:pos x="connsiteX1" y="connsiteY1"/>
                </a:cxn>
                <a:cxn ang="0">
                  <a:pos x="connsiteX2" y="connsiteY2"/>
                </a:cxn>
              </a:cxnLst>
              <a:rect l="l" t="t" r="r" b="b"/>
              <a:pathLst>
                <a:path w="325308" h="2286000">
                  <a:moveTo>
                    <a:pt x="325308" y="0"/>
                  </a:moveTo>
                  <a:lnTo>
                    <a:pt x="325308" y="2286000"/>
                  </a:lnTo>
                  <a:lnTo>
                    <a:pt x="0" y="30761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形状 68">
              <a:extLst>
                <a:ext uri="{FF2B5EF4-FFF2-40B4-BE49-F238E27FC236}">
                  <a16:creationId xmlns:a16="http://schemas.microsoft.com/office/drawing/2014/main" id="{FE19165A-FD74-487A-8E7C-07487F8CED51}"/>
                </a:ext>
              </a:extLst>
            </p:cNvPr>
            <p:cNvSpPr/>
            <p:nvPr/>
          </p:nvSpPr>
          <p:spPr>
            <a:xfrm>
              <a:off x="4694913" y="4991303"/>
              <a:ext cx="1749686" cy="2327463"/>
            </a:xfrm>
            <a:custGeom>
              <a:avLst/>
              <a:gdLst>
                <a:gd name="connsiteX0" fmla="*/ 1749686 w 1749686"/>
                <a:gd name="connsiteY0" fmla="*/ 0 h 2327463"/>
                <a:gd name="connsiteX1" fmla="*/ 1586961 w 1749686"/>
                <a:gd name="connsiteY1" fmla="*/ 1720075 h 2327463"/>
                <a:gd name="connsiteX2" fmla="*/ 0 w 1749686"/>
                <a:gd name="connsiteY2" fmla="*/ 2327463 h 2327463"/>
              </a:gdLst>
              <a:ahLst/>
              <a:cxnLst>
                <a:cxn ang="0">
                  <a:pos x="connsiteX0" y="connsiteY0"/>
                </a:cxn>
                <a:cxn ang="0">
                  <a:pos x="connsiteX1" y="connsiteY1"/>
                </a:cxn>
                <a:cxn ang="0">
                  <a:pos x="connsiteX2" y="connsiteY2"/>
                </a:cxn>
              </a:cxnLst>
              <a:rect l="l" t="t" r="r" b="b"/>
              <a:pathLst>
                <a:path w="1749686" h="2327463">
                  <a:moveTo>
                    <a:pt x="1749686" y="0"/>
                  </a:moveTo>
                  <a:lnTo>
                    <a:pt x="1586961" y="1720075"/>
                  </a:lnTo>
                  <a:lnTo>
                    <a:pt x="0" y="232746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形状 69">
              <a:extLst>
                <a:ext uri="{FF2B5EF4-FFF2-40B4-BE49-F238E27FC236}">
                  <a16:creationId xmlns:a16="http://schemas.microsoft.com/office/drawing/2014/main" id="{FDF2CEE9-AFFE-435D-A71C-584850D54BDB}"/>
                </a:ext>
              </a:extLst>
            </p:cNvPr>
            <p:cNvSpPr/>
            <p:nvPr/>
          </p:nvSpPr>
          <p:spPr>
            <a:xfrm>
              <a:off x="2724067" y="4991303"/>
              <a:ext cx="3720532" cy="2327463"/>
            </a:xfrm>
            <a:custGeom>
              <a:avLst/>
              <a:gdLst>
                <a:gd name="connsiteX0" fmla="*/ 3720532 w 3720532"/>
                <a:gd name="connsiteY0" fmla="*/ 0 h 2327463"/>
                <a:gd name="connsiteX1" fmla="*/ 1970846 w 3720532"/>
                <a:gd name="connsiteY1" fmla="*/ 2327463 h 2327463"/>
                <a:gd name="connsiteX2" fmla="*/ 0 w 3720532"/>
                <a:gd name="connsiteY2" fmla="*/ 633200 h 2327463"/>
              </a:gdLst>
              <a:ahLst/>
              <a:cxnLst>
                <a:cxn ang="0">
                  <a:pos x="connsiteX0" y="connsiteY0"/>
                </a:cxn>
                <a:cxn ang="0">
                  <a:pos x="connsiteX1" y="connsiteY1"/>
                </a:cxn>
                <a:cxn ang="0">
                  <a:pos x="connsiteX2" y="connsiteY2"/>
                </a:cxn>
              </a:cxnLst>
              <a:rect l="l" t="t" r="r" b="b"/>
              <a:pathLst>
                <a:path w="3720532" h="2327463">
                  <a:moveTo>
                    <a:pt x="3720532" y="0"/>
                  </a:moveTo>
                  <a:lnTo>
                    <a:pt x="1970846" y="2327463"/>
                  </a:lnTo>
                  <a:lnTo>
                    <a:pt x="0" y="6332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形状 70">
              <a:extLst>
                <a:ext uri="{FF2B5EF4-FFF2-40B4-BE49-F238E27FC236}">
                  <a16:creationId xmlns:a16="http://schemas.microsoft.com/office/drawing/2014/main" id="{4B650B43-1410-4FE8-A559-B7CA51315C1E}"/>
                </a:ext>
              </a:extLst>
            </p:cNvPr>
            <p:cNvSpPr/>
            <p:nvPr/>
          </p:nvSpPr>
          <p:spPr>
            <a:xfrm>
              <a:off x="4694912" y="7182959"/>
              <a:ext cx="4064000" cy="121183"/>
            </a:xfrm>
            <a:custGeom>
              <a:avLst/>
              <a:gdLst>
                <a:gd name="connsiteX0" fmla="*/ 3377340 w 4064000"/>
                <a:gd name="connsiteY0" fmla="*/ 0 h 121183"/>
                <a:gd name="connsiteX1" fmla="*/ 4064000 w 4064000"/>
                <a:gd name="connsiteY1" fmla="*/ 121183 h 121183"/>
                <a:gd name="connsiteX2" fmla="*/ 0 w 4064000"/>
                <a:gd name="connsiteY2" fmla="*/ 121183 h 121183"/>
              </a:gdLst>
              <a:ahLst/>
              <a:cxnLst>
                <a:cxn ang="0">
                  <a:pos x="connsiteX0" y="connsiteY0"/>
                </a:cxn>
                <a:cxn ang="0">
                  <a:pos x="connsiteX1" y="connsiteY1"/>
                </a:cxn>
                <a:cxn ang="0">
                  <a:pos x="connsiteX2" y="connsiteY2"/>
                </a:cxn>
              </a:cxnLst>
              <a:rect l="l" t="t" r="r" b="b"/>
              <a:pathLst>
                <a:path w="4064000" h="121183">
                  <a:moveTo>
                    <a:pt x="3377340" y="0"/>
                  </a:moveTo>
                  <a:lnTo>
                    <a:pt x="4064000" y="121183"/>
                  </a:lnTo>
                  <a:lnTo>
                    <a:pt x="0" y="12118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形状 71">
              <a:extLst>
                <a:ext uri="{FF2B5EF4-FFF2-40B4-BE49-F238E27FC236}">
                  <a16:creationId xmlns:a16="http://schemas.microsoft.com/office/drawing/2014/main" id="{3B2F46EB-4012-4935-80AE-4EA50BCBA0AC}"/>
                </a:ext>
              </a:extLst>
            </p:cNvPr>
            <p:cNvSpPr/>
            <p:nvPr/>
          </p:nvSpPr>
          <p:spPr>
            <a:xfrm>
              <a:off x="4682558" y="6703530"/>
              <a:ext cx="3377340" cy="607388"/>
            </a:xfrm>
            <a:custGeom>
              <a:avLst/>
              <a:gdLst>
                <a:gd name="connsiteX0" fmla="*/ 1586961 w 3377340"/>
                <a:gd name="connsiteY0" fmla="*/ 0 h 607388"/>
                <a:gd name="connsiteX1" fmla="*/ 3377340 w 3377340"/>
                <a:gd name="connsiteY1" fmla="*/ 486205 h 607388"/>
                <a:gd name="connsiteX2" fmla="*/ 0 w 3377340"/>
                <a:gd name="connsiteY2" fmla="*/ 607388 h 607388"/>
              </a:gdLst>
              <a:ahLst/>
              <a:cxnLst>
                <a:cxn ang="0">
                  <a:pos x="connsiteX0" y="connsiteY0"/>
                </a:cxn>
                <a:cxn ang="0">
                  <a:pos x="connsiteX1" y="connsiteY1"/>
                </a:cxn>
                <a:cxn ang="0">
                  <a:pos x="connsiteX2" y="connsiteY2"/>
                </a:cxn>
              </a:cxnLst>
              <a:rect l="l" t="t" r="r" b="b"/>
              <a:pathLst>
                <a:path w="3377340" h="607388">
                  <a:moveTo>
                    <a:pt x="1586961" y="0"/>
                  </a:moveTo>
                  <a:lnTo>
                    <a:pt x="3377340" y="486205"/>
                  </a:lnTo>
                  <a:lnTo>
                    <a:pt x="0" y="607388"/>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形状 72">
              <a:extLst>
                <a:ext uri="{FF2B5EF4-FFF2-40B4-BE49-F238E27FC236}">
                  <a16:creationId xmlns:a16="http://schemas.microsoft.com/office/drawing/2014/main" id="{04C12C56-A161-4169-9DED-5AB5D679559C}"/>
                </a:ext>
              </a:extLst>
            </p:cNvPr>
            <p:cNvSpPr/>
            <p:nvPr/>
          </p:nvSpPr>
          <p:spPr>
            <a:xfrm>
              <a:off x="630913" y="5624503"/>
              <a:ext cx="4064000" cy="1694263"/>
            </a:xfrm>
            <a:custGeom>
              <a:avLst/>
              <a:gdLst>
                <a:gd name="connsiteX0" fmla="*/ 2093154 w 4064000"/>
                <a:gd name="connsiteY0" fmla="*/ 0 h 1694263"/>
                <a:gd name="connsiteX1" fmla="*/ 4064000 w 4064000"/>
                <a:gd name="connsiteY1" fmla="*/ 1694263 h 1694263"/>
                <a:gd name="connsiteX2" fmla="*/ 0 w 4064000"/>
                <a:gd name="connsiteY2" fmla="*/ 1694263 h 1694263"/>
              </a:gdLst>
              <a:ahLst/>
              <a:cxnLst>
                <a:cxn ang="0">
                  <a:pos x="connsiteX0" y="connsiteY0"/>
                </a:cxn>
                <a:cxn ang="0">
                  <a:pos x="connsiteX1" y="connsiteY1"/>
                </a:cxn>
                <a:cxn ang="0">
                  <a:pos x="connsiteX2" y="connsiteY2"/>
                </a:cxn>
              </a:cxnLst>
              <a:rect l="l" t="t" r="r" b="b"/>
              <a:pathLst>
                <a:path w="4064000" h="1694263">
                  <a:moveTo>
                    <a:pt x="2093154" y="0"/>
                  </a:moveTo>
                  <a:lnTo>
                    <a:pt x="4064000" y="1694263"/>
                  </a:lnTo>
                  <a:lnTo>
                    <a:pt x="0" y="169426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圆角 11">
            <a:extLst>
              <a:ext uri="{FF2B5EF4-FFF2-40B4-BE49-F238E27FC236}">
                <a16:creationId xmlns:a16="http://schemas.microsoft.com/office/drawing/2014/main" id="{632CD514-6A82-48B0-9E64-ABF8068477CF}"/>
              </a:ext>
            </a:extLst>
          </p:cNvPr>
          <p:cNvSpPr/>
          <p:nvPr/>
        </p:nvSpPr>
        <p:spPr>
          <a:xfrm>
            <a:off x="4853940" y="5146378"/>
            <a:ext cx="2484120" cy="4256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占位符 14">
            <a:extLst>
              <a:ext uri="{FF2B5EF4-FFF2-40B4-BE49-F238E27FC236}">
                <a16:creationId xmlns:a16="http://schemas.microsoft.com/office/drawing/2014/main" id="{3B5509B7-CA1D-424A-8C0F-6957F60619D1}"/>
              </a:ext>
            </a:extLst>
          </p:cNvPr>
          <p:cNvSpPr>
            <a:spLocks noGrp="1"/>
          </p:cNvSpPr>
          <p:nvPr>
            <p:ph type="body" sz="quarter" idx="10" hasCustomPrompt="1"/>
          </p:nvPr>
        </p:nvSpPr>
        <p:spPr>
          <a:xfrm>
            <a:off x="1127358" y="1881483"/>
            <a:ext cx="9937285" cy="830997"/>
          </a:xfrm>
          <a:prstGeom prst="rect">
            <a:avLst/>
          </a:prstGeom>
        </p:spPr>
        <p:txBody>
          <a:bodyPr wrap="square">
            <a:spAutoFit/>
          </a:bodyPr>
          <a:lstStyle>
            <a:lvl1pPr marL="0" marR="0" indent="0" algn="ctr" defTabSz="914377" rtl="0" eaLnBrk="1" fontAlgn="auto" latinLnBrk="0" hangingPunct="1">
              <a:lnSpc>
                <a:spcPct val="100000"/>
              </a:lnSpc>
              <a:spcBef>
                <a:spcPts val="0"/>
              </a:spcBef>
              <a:spcAft>
                <a:spcPts val="0"/>
              </a:spcAft>
              <a:buClrTx/>
              <a:buSzTx/>
              <a:buFontTx/>
              <a:buNone/>
              <a:tabLst/>
              <a:defRPr kumimoji="0" lang="zh-CN" altLang="en-US" sz="4800" b="1" i="0" u="none" strike="noStrike" kern="1200" cap="none" spc="0" normalizeH="0" baseline="0" noProof="0" dirty="0">
                <a:ln>
                  <a:noFill/>
                </a:ln>
                <a:solidFill>
                  <a:schemeClr val="bg1"/>
                </a:solidFill>
                <a:effectLst/>
                <a:uLnTx/>
                <a:uFillTx/>
                <a:latin typeface="+mn-lt"/>
                <a:ea typeface="+mn-ea"/>
                <a:cs typeface="+mn-cs"/>
              </a:defRPr>
            </a:lvl1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a:ln>
                  <a:noFill/>
                </a:ln>
                <a:solidFill>
                  <a:prstClr val="white"/>
                </a:solidFill>
                <a:effectLst/>
                <a:uLnTx/>
                <a:uFillTx/>
                <a:latin typeface="+mn-lt"/>
                <a:ea typeface="+mn-ea"/>
                <a:cs typeface="+mn-cs"/>
              </a:rPr>
              <a:t>点击此处添加文字</a:t>
            </a:r>
            <a:endParaRPr kumimoji="0" lang="zh-CN" altLang="en-US" sz="4800" b="1" i="0" u="none" strike="noStrike" kern="1200" cap="none" spc="0" normalizeH="0" baseline="0" noProof="0" dirty="0">
              <a:ln>
                <a:noFill/>
              </a:ln>
              <a:solidFill>
                <a:prstClr val="white"/>
              </a:solidFill>
              <a:effectLst/>
              <a:uLnTx/>
              <a:uFillTx/>
              <a:latin typeface="微软雅黑"/>
              <a:ea typeface="+mn-ea"/>
              <a:cs typeface="+mn-cs"/>
            </a:endParaRPr>
          </a:p>
        </p:txBody>
      </p:sp>
      <p:sp>
        <p:nvSpPr>
          <p:cNvPr id="16" name="文本占位符 14">
            <a:extLst>
              <a:ext uri="{FF2B5EF4-FFF2-40B4-BE49-F238E27FC236}">
                <a16:creationId xmlns:a16="http://schemas.microsoft.com/office/drawing/2014/main" id="{3BD872A3-C607-4974-9A4A-9E01963B2D1C}"/>
              </a:ext>
            </a:extLst>
          </p:cNvPr>
          <p:cNvSpPr>
            <a:spLocks noGrp="1"/>
          </p:cNvSpPr>
          <p:nvPr>
            <p:ph type="body" sz="quarter" idx="11" hasCustomPrompt="1"/>
          </p:nvPr>
        </p:nvSpPr>
        <p:spPr>
          <a:xfrm>
            <a:off x="1123809" y="2951070"/>
            <a:ext cx="9937285" cy="461665"/>
          </a:xfrm>
          <a:prstGeom prst="rect">
            <a:avLst/>
          </a:prstGeom>
        </p:spPr>
        <p:txBody>
          <a:bodyPr wrap="square">
            <a:spAutoFit/>
          </a:bodyPr>
          <a:lstStyle>
            <a:lvl1pPr marL="0" marR="0" indent="0" algn="ctr" defTabSz="914377" rtl="0" eaLnBrk="1" fontAlgn="auto" latinLnBrk="0" hangingPunct="1">
              <a:lnSpc>
                <a:spcPct val="100000"/>
              </a:lnSpc>
              <a:spcBef>
                <a:spcPts val="0"/>
              </a:spcBef>
              <a:spcAft>
                <a:spcPts val="0"/>
              </a:spcAft>
              <a:buClrTx/>
              <a:buSzTx/>
              <a:buFontTx/>
              <a:buNone/>
              <a:tabLst/>
              <a:defRPr kumimoji="0" lang="zh-CN" altLang="en-US" sz="2400" b="0" i="0" u="none" strike="noStrike" kern="1200" cap="none" spc="0" normalizeH="0" baseline="0" noProof="0" dirty="0">
                <a:ln>
                  <a:noFill/>
                </a:ln>
                <a:solidFill>
                  <a:schemeClr val="bg1"/>
                </a:solidFill>
                <a:effectLst/>
                <a:uLnTx/>
                <a:uFillTx/>
                <a:latin typeface="+mn-lt"/>
                <a:ea typeface="+mn-ea"/>
                <a:cs typeface="+mn-cs"/>
              </a:defRPr>
            </a:lvl1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a:ln>
                  <a:noFill/>
                </a:ln>
                <a:solidFill>
                  <a:prstClr val="white"/>
                </a:solidFill>
                <a:effectLst/>
                <a:uLnTx/>
                <a:uFillTx/>
                <a:latin typeface="+mn-lt"/>
                <a:ea typeface="+mn-ea"/>
                <a:cs typeface="+mn-cs"/>
              </a:rPr>
              <a:t>Company introduction</a:t>
            </a:r>
            <a:endParaRPr kumimoji="0" lang="zh-CN" altLang="en-US" sz="2400" b="0" i="0" u="none" strike="noStrike" kern="1200" cap="none" spc="0" normalizeH="0" baseline="0" noProof="0" dirty="0">
              <a:ln>
                <a:noFill/>
              </a:ln>
              <a:solidFill>
                <a:prstClr val="white"/>
              </a:solidFill>
              <a:effectLst/>
              <a:uLnTx/>
              <a:uFillTx/>
              <a:latin typeface="+mn-lt"/>
              <a:ea typeface="+mn-ea"/>
              <a:cs typeface="+mn-cs"/>
            </a:endParaRPr>
          </a:p>
        </p:txBody>
      </p:sp>
      <p:sp>
        <p:nvSpPr>
          <p:cNvPr id="17" name="文本占位符 14">
            <a:extLst>
              <a:ext uri="{FF2B5EF4-FFF2-40B4-BE49-F238E27FC236}">
                <a16:creationId xmlns:a16="http://schemas.microsoft.com/office/drawing/2014/main" id="{6FFC2A59-73D5-4586-B7E9-6DC8BC7B2A48}"/>
              </a:ext>
            </a:extLst>
          </p:cNvPr>
          <p:cNvSpPr>
            <a:spLocks noGrp="1"/>
          </p:cNvSpPr>
          <p:nvPr>
            <p:ph type="body" sz="quarter" idx="12" hasCustomPrompt="1"/>
          </p:nvPr>
        </p:nvSpPr>
        <p:spPr>
          <a:xfrm>
            <a:off x="4853940" y="5207819"/>
            <a:ext cx="2484120" cy="341632"/>
          </a:xfrm>
          <a:prstGeom prst="rect">
            <a:avLst/>
          </a:prstGeom>
        </p:spPr>
        <p:txBody>
          <a:bodyPr wrap="square">
            <a:spAutoFit/>
          </a:bodyPr>
          <a:lstStyle>
            <a:lvl1pPr marL="0" marR="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kumimoji="0" lang="en-US" altLang="zh-CN" sz="1800" b="0" i="0" u="none" strike="noStrike" kern="1200" cap="none" spc="0" normalizeH="0" baseline="0" noProof="0">
                <a:ln>
                  <a:noFill/>
                </a:ln>
                <a:solidFill>
                  <a:schemeClr val="accent1"/>
                </a:solidFill>
                <a:effectLst/>
                <a:uLnTx/>
                <a:uFillTx/>
                <a:latin typeface="微软雅黑"/>
                <a:ea typeface="+mn-ea"/>
                <a:cs typeface="+mn-cs"/>
              </a:defRPr>
            </a:lvl1pPr>
          </a:lstStyle>
          <a:p>
            <a:pPr marL="0" marR="0" lvl="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a:ln>
                  <a:noFill/>
                </a:ln>
                <a:solidFill>
                  <a:schemeClr val="accent1"/>
                </a:solidFill>
                <a:effectLst/>
                <a:uLnTx/>
                <a:uFillTx/>
                <a:latin typeface="微软雅黑"/>
                <a:ea typeface="+mn-ea"/>
                <a:cs typeface="+mn-cs"/>
              </a:rPr>
              <a:t>讲解人：</a:t>
            </a:r>
            <a:r>
              <a:rPr kumimoji="0" lang="en-US" altLang="zh-CN" sz="1800" b="0" i="0" u="none" strike="noStrike" kern="1200" cap="none" spc="0" normalizeH="0" baseline="0" noProof="0">
                <a:ln>
                  <a:noFill/>
                </a:ln>
                <a:solidFill>
                  <a:schemeClr val="accent1"/>
                </a:solidFill>
                <a:effectLst/>
                <a:uLnTx/>
                <a:uFillTx/>
                <a:latin typeface="微软雅黑"/>
                <a:ea typeface="+mn-ea"/>
                <a:cs typeface="+mn-cs"/>
              </a:rPr>
              <a:t>OfficeAid</a:t>
            </a:r>
            <a:endParaRPr kumimoji="0" lang="en-US" altLang="zh-CN" sz="1800" b="0" i="0" u="none" strike="noStrike" kern="1200" cap="none" spc="0" normalizeH="0" baseline="0" noProof="0" dirty="0">
              <a:ln>
                <a:noFill/>
              </a:ln>
              <a:solidFill>
                <a:schemeClr val="accent1"/>
              </a:solidFill>
              <a:effectLst/>
              <a:uLnTx/>
              <a:uFillTx/>
              <a:latin typeface="微软雅黑"/>
              <a:ea typeface="+mn-ea"/>
              <a:cs typeface="+mn-cs"/>
            </a:endParaRPr>
          </a:p>
        </p:txBody>
      </p:sp>
      <p:cxnSp>
        <p:nvCxnSpPr>
          <p:cNvPr id="14" name="直接连接符 13">
            <a:extLst>
              <a:ext uri="{FF2B5EF4-FFF2-40B4-BE49-F238E27FC236}">
                <a16:creationId xmlns:a16="http://schemas.microsoft.com/office/drawing/2014/main" id="{CCC7AA48-F3E3-4697-99A9-A93256A31315}"/>
              </a:ext>
            </a:extLst>
          </p:cNvPr>
          <p:cNvCxnSpPr/>
          <p:nvPr/>
        </p:nvCxnSpPr>
        <p:spPr>
          <a:xfrm>
            <a:off x="1761281" y="2812648"/>
            <a:ext cx="8669438" cy="0"/>
          </a:xfrm>
          <a:prstGeom prst="line">
            <a:avLst/>
          </a:prstGeom>
          <a:ln w="12700">
            <a:gradFill flip="none" rotWithShape="1">
              <a:gsLst>
                <a:gs pos="0">
                  <a:schemeClr val="bg1">
                    <a:alpha val="0"/>
                  </a:schemeClr>
                </a:gs>
                <a:gs pos="49000">
                  <a:schemeClr val="bg1"/>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212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过渡">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50035DE3-309C-4BB1-8552-3B7F85989D3E}"/>
              </a:ext>
            </a:extLst>
          </p:cNvPr>
          <p:cNvGrpSpPr/>
          <p:nvPr/>
        </p:nvGrpSpPr>
        <p:grpSpPr>
          <a:xfrm>
            <a:off x="0" y="0"/>
            <a:ext cx="12192001" cy="6858001"/>
            <a:chOff x="-3433087" y="460765"/>
            <a:chExt cx="12192001" cy="6858001"/>
          </a:xfrm>
          <a:solidFill>
            <a:schemeClr val="lt1">
              <a:alpha val="0"/>
            </a:schemeClr>
          </a:solidFill>
        </p:grpSpPr>
        <p:sp>
          <p:nvSpPr>
            <p:cNvPr id="16" name="任意多边形: 形状 15">
              <a:extLst>
                <a:ext uri="{FF2B5EF4-FFF2-40B4-BE49-F238E27FC236}">
                  <a16:creationId xmlns:a16="http://schemas.microsoft.com/office/drawing/2014/main" id="{51D145D1-7959-4568-A0CB-422E6FFCA0D9}"/>
                </a:ext>
              </a:extLst>
            </p:cNvPr>
            <p:cNvSpPr/>
            <p:nvPr/>
          </p:nvSpPr>
          <p:spPr>
            <a:xfrm>
              <a:off x="770496" y="2802068"/>
              <a:ext cx="3180410" cy="2822434"/>
            </a:xfrm>
            <a:custGeom>
              <a:avLst/>
              <a:gdLst>
                <a:gd name="connsiteX0" fmla="*/ 0 w 3180410"/>
                <a:gd name="connsiteY0" fmla="*/ 0 h 2822434"/>
                <a:gd name="connsiteX1" fmla="*/ 3180410 w 3180410"/>
                <a:gd name="connsiteY1" fmla="*/ 421739 h 2822434"/>
                <a:gd name="connsiteX2" fmla="*/ 1953571 w 3180410"/>
                <a:gd name="connsiteY2" fmla="*/ 2822434 h 2822434"/>
              </a:gdLst>
              <a:ahLst/>
              <a:cxnLst>
                <a:cxn ang="0">
                  <a:pos x="connsiteX0" y="connsiteY0"/>
                </a:cxn>
                <a:cxn ang="0">
                  <a:pos x="connsiteX1" y="connsiteY1"/>
                </a:cxn>
                <a:cxn ang="0">
                  <a:pos x="connsiteX2" y="connsiteY2"/>
                </a:cxn>
              </a:cxnLst>
              <a:rect l="l" t="t" r="r" b="b"/>
              <a:pathLst>
                <a:path w="3180410" h="2822434">
                  <a:moveTo>
                    <a:pt x="0" y="0"/>
                  </a:moveTo>
                  <a:lnTo>
                    <a:pt x="3180410" y="421739"/>
                  </a:lnTo>
                  <a:lnTo>
                    <a:pt x="1953571" y="2822434"/>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a:extLst>
                <a:ext uri="{FF2B5EF4-FFF2-40B4-BE49-F238E27FC236}">
                  <a16:creationId xmlns:a16="http://schemas.microsoft.com/office/drawing/2014/main" id="{83833BF0-3161-4F10-8B64-AC98E3FACB07}"/>
                </a:ext>
              </a:extLst>
            </p:cNvPr>
            <p:cNvSpPr/>
            <p:nvPr/>
          </p:nvSpPr>
          <p:spPr>
            <a:xfrm>
              <a:off x="452547" y="2802068"/>
              <a:ext cx="2271521" cy="2822434"/>
            </a:xfrm>
            <a:custGeom>
              <a:avLst/>
              <a:gdLst>
                <a:gd name="connsiteX0" fmla="*/ 317950 w 2271521"/>
                <a:gd name="connsiteY0" fmla="*/ 0 h 2822434"/>
                <a:gd name="connsiteX1" fmla="*/ 2271521 w 2271521"/>
                <a:gd name="connsiteY1" fmla="*/ 2822434 h 2822434"/>
                <a:gd name="connsiteX2" fmla="*/ 0 w 2271521"/>
                <a:gd name="connsiteY2" fmla="*/ 2098496 h 2822434"/>
              </a:gdLst>
              <a:ahLst/>
              <a:cxnLst>
                <a:cxn ang="0">
                  <a:pos x="connsiteX0" y="connsiteY0"/>
                </a:cxn>
                <a:cxn ang="0">
                  <a:pos x="connsiteX1" y="connsiteY1"/>
                </a:cxn>
                <a:cxn ang="0">
                  <a:pos x="connsiteX2" y="connsiteY2"/>
                </a:cxn>
              </a:cxnLst>
              <a:rect l="l" t="t" r="r" b="b"/>
              <a:pathLst>
                <a:path w="2271521" h="2822434">
                  <a:moveTo>
                    <a:pt x="317950" y="0"/>
                  </a:moveTo>
                  <a:lnTo>
                    <a:pt x="2271521" y="2822434"/>
                  </a:lnTo>
                  <a:lnTo>
                    <a:pt x="0" y="2098496"/>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a:extLst>
                <a:ext uri="{FF2B5EF4-FFF2-40B4-BE49-F238E27FC236}">
                  <a16:creationId xmlns:a16="http://schemas.microsoft.com/office/drawing/2014/main" id="{673EE1C9-DA9D-4272-B04A-525A7BEEA757}"/>
                </a:ext>
              </a:extLst>
            </p:cNvPr>
            <p:cNvSpPr/>
            <p:nvPr/>
          </p:nvSpPr>
          <p:spPr>
            <a:xfrm>
              <a:off x="452547" y="4900565"/>
              <a:ext cx="2271521" cy="1931479"/>
            </a:xfrm>
            <a:custGeom>
              <a:avLst/>
              <a:gdLst>
                <a:gd name="connsiteX0" fmla="*/ 0 w 2271521"/>
                <a:gd name="connsiteY0" fmla="*/ 0 h 1931479"/>
                <a:gd name="connsiteX1" fmla="*/ 2271521 w 2271521"/>
                <a:gd name="connsiteY1" fmla="*/ 723938 h 1931479"/>
                <a:gd name="connsiteX2" fmla="*/ 266806 w 2271521"/>
                <a:gd name="connsiteY2" fmla="*/ 1931479 h 1931479"/>
              </a:gdLst>
              <a:ahLst/>
              <a:cxnLst>
                <a:cxn ang="0">
                  <a:pos x="connsiteX0" y="connsiteY0"/>
                </a:cxn>
                <a:cxn ang="0">
                  <a:pos x="connsiteX1" y="connsiteY1"/>
                </a:cxn>
                <a:cxn ang="0">
                  <a:pos x="connsiteX2" y="connsiteY2"/>
                </a:cxn>
              </a:cxnLst>
              <a:rect l="l" t="t" r="r" b="b"/>
              <a:pathLst>
                <a:path w="2271521" h="1931479">
                  <a:moveTo>
                    <a:pt x="0" y="0"/>
                  </a:moveTo>
                  <a:lnTo>
                    <a:pt x="2271521" y="723938"/>
                  </a:lnTo>
                  <a:lnTo>
                    <a:pt x="266806" y="1931479"/>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a:extLst>
                <a:ext uri="{FF2B5EF4-FFF2-40B4-BE49-F238E27FC236}">
                  <a16:creationId xmlns:a16="http://schemas.microsoft.com/office/drawing/2014/main" id="{ABC360F6-CD79-43C7-B962-AFFE1997DECF}"/>
                </a:ext>
              </a:extLst>
            </p:cNvPr>
            <p:cNvSpPr/>
            <p:nvPr/>
          </p:nvSpPr>
          <p:spPr>
            <a:xfrm>
              <a:off x="-1926122" y="1277982"/>
              <a:ext cx="497769" cy="531992"/>
            </a:xfrm>
            <a:custGeom>
              <a:avLst/>
              <a:gdLst>
                <a:gd name="connsiteX0" fmla="*/ 427231 w 497769"/>
                <a:gd name="connsiteY0" fmla="*/ 0 h 531992"/>
                <a:gd name="connsiteX1" fmla="*/ 497769 w 497769"/>
                <a:gd name="connsiteY1" fmla="*/ 331868 h 531992"/>
                <a:gd name="connsiteX2" fmla="*/ 0 w 497769"/>
                <a:gd name="connsiteY2" fmla="*/ 531992 h 531992"/>
              </a:gdLst>
              <a:ahLst/>
              <a:cxnLst>
                <a:cxn ang="0">
                  <a:pos x="connsiteX0" y="connsiteY0"/>
                </a:cxn>
                <a:cxn ang="0">
                  <a:pos x="connsiteX1" y="connsiteY1"/>
                </a:cxn>
                <a:cxn ang="0">
                  <a:pos x="connsiteX2" y="connsiteY2"/>
                </a:cxn>
              </a:cxnLst>
              <a:rect l="l" t="t" r="r" b="b"/>
              <a:pathLst>
                <a:path w="497769" h="531992">
                  <a:moveTo>
                    <a:pt x="427231" y="0"/>
                  </a:moveTo>
                  <a:lnTo>
                    <a:pt x="497769" y="331868"/>
                  </a:lnTo>
                  <a:lnTo>
                    <a:pt x="0" y="531992"/>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a16="http://schemas.microsoft.com/office/drawing/2014/main" id="{B31AF481-709C-42CD-ADA7-B176ABA13F52}"/>
                </a:ext>
              </a:extLst>
            </p:cNvPr>
            <p:cNvSpPr/>
            <p:nvPr/>
          </p:nvSpPr>
          <p:spPr>
            <a:xfrm>
              <a:off x="2724067" y="3223808"/>
              <a:ext cx="3720532" cy="2400695"/>
            </a:xfrm>
            <a:custGeom>
              <a:avLst/>
              <a:gdLst>
                <a:gd name="connsiteX0" fmla="*/ 1226839 w 3720532"/>
                <a:gd name="connsiteY0" fmla="*/ 0 h 2400695"/>
                <a:gd name="connsiteX1" fmla="*/ 3720532 w 3720532"/>
                <a:gd name="connsiteY1" fmla="*/ 1767495 h 2400695"/>
                <a:gd name="connsiteX2" fmla="*/ 0 w 3720532"/>
                <a:gd name="connsiteY2" fmla="*/ 2400695 h 2400695"/>
              </a:gdLst>
              <a:ahLst/>
              <a:cxnLst>
                <a:cxn ang="0">
                  <a:pos x="connsiteX0" y="connsiteY0"/>
                </a:cxn>
                <a:cxn ang="0">
                  <a:pos x="connsiteX1" y="connsiteY1"/>
                </a:cxn>
                <a:cxn ang="0">
                  <a:pos x="connsiteX2" y="connsiteY2"/>
                </a:cxn>
              </a:cxnLst>
              <a:rect l="l" t="t" r="r" b="b"/>
              <a:pathLst>
                <a:path w="3720532" h="2400695">
                  <a:moveTo>
                    <a:pt x="1226839" y="0"/>
                  </a:moveTo>
                  <a:lnTo>
                    <a:pt x="3720532" y="1767495"/>
                  </a:lnTo>
                  <a:lnTo>
                    <a:pt x="0" y="2400695"/>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id="{DD634AE0-DCEB-484C-B635-12D3D040707F}"/>
                </a:ext>
              </a:extLst>
            </p:cNvPr>
            <p:cNvSpPr/>
            <p:nvPr/>
          </p:nvSpPr>
          <p:spPr>
            <a:xfrm>
              <a:off x="343412" y="2473082"/>
              <a:ext cx="427084" cy="2427483"/>
            </a:xfrm>
            <a:custGeom>
              <a:avLst/>
              <a:gdLst>
                <a:gd name="connsiteX0" fmla="*/ 0 w 427084"/>
                <a:gd name="connsiteY0" fmla="*/ 0 h 2427483"/>
                <a:gd name="connsiteX1" fmla="*/ 427084 w 427084"/>
                <a:gd name="connsiteY1" fmla="*/ 328987 h 2427483"/>
                <a:gd name="connsiteX2" fmla="*/ 109134 w 427084"/>
                <a:gd name="connsiteY2" fmla="*/ 2427483 h 2427483"/>
              </a:gdLst>
              <a:ahLst/>
              <a:cxnLst>
                <a:cxn ang="0">
                  <a:pos x="connsiteX0" y="connsiteY0"/>
                </a:cxn>
                <a:cxn ang="0">
                  <a:pos x="connsiteX1" y="connsiteY1"/>
                </a:cxn>
                <a:cxn ang="0">
                  <a:pos x="connsiteX2" y="connsiteY2"/>
                </a:cxn>
              </a:cxnLst>
              <a:rect l="l" t="t" r="r" b="b"/>
              <a:pathLst>
                <a:path w="427084" h="2427483">
                  <a:moveTo>
                    <a:pt x="0" y="0"/>
                  </a:moveTo>
                  <a:lnTo>
                    <a:pt x="427084" y="328987"/>
                  </a:lnTo>
                  <a:lnTo>
                    <a:pt x="109134" y="2427483"/>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a:extLst>
                <a:ext uri="{FF2B5EF4-FFF2-40B4-BE49-F238E27FC236}">
                  <a16:creationId xmlns:a16="http://schemas.microsoft.com/office/drawing/2014/main" id="{42B93C88-E1BE-4955-9D4D-8E998DFCFDB9}"/>
                </a:ext>
              </a:extLst>
            </p:cNvPr>
            <p:cNvSpPr/>
            <p:nvPr/>
          </p:nvSpPr>
          <p:spPr>
            <a:xfrm>
              <a:off x="-1926122" y="1809974"/>
              <a:ext cx="2378669" cy="3090590"/>
            </a:xfrm>
            <a:custGeom>
              <a:avLst/>
              <a:gdLst>
                <a:gd name="connsiteX0" fmla="*/ 0 w 2378669"/>
                <a:gd name="connsiteY0" fmla="*/ 0 h 3090590"/>
                <a:gd name="connsiteX1" fmla="*/ 2269535 w 2378669"/>
                <a:gd name="connsiteY1" fmla="*/ 663107 h 3090590"/>
                <a:gd name="connsiteX2" fmla="*/ 2378669 w 2378669"/>
                <a:gd name="connsiteY2" fmla="*/ 3090590 h 3090590"/>
              </a:gdLst>
              <a:ahLst/>
              <a:cxnLst>
                <a:cxn ang="0">
                  <a:pos x="connsiteX0" y="connsiteY0"/>
                </a:cxn>
                <a:cxn ang="0">
                  <a:pos x="connsiteX1" y="connsiteY1"/>
                </a:cxn>
                <a:cxn ang="0">
                  <a:pos x="connsiteX2" y="connsiteY2"/>
                </a:cxn>
              </a:cxnLst>
              <a:rect l="l" t="t" r="r" b="b"/>
              <a:pathLst>
                <a:path w="2378669" h="3090590">
                  <a:moveTo>
                    <a:pt x="0" y="0"/>
                  </a:moveTo>
                  <a:lnTo>
                    <a:pt x="2269535" y="663107"/>
                  </a:lnTo>
                  <a:lnTo>
                    <a:pt x="2378669" y="309059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a:extLst>
                <a:ext uri="{FF2B5EF4-FFF2-40B4-BE49-F238E27FC236}">
                  <a16:creationId xmlns:a16="http://schemas.microsoft.com/office/drawing/2014/main" id="{327A5BD5-1549-492D-9A0A-CEB901A70519}"/>
                </a:ext>
              </a:extLst>
            </p:cNvPr>
            <p:cNvSpPr/>
            <p:nvPr/>
          </p:nvSpPr>
          <p:spPr>
            <a:xfrm>
              <a:off x="-1926122" y="1609851"/>
              <a:ext cx="2269535" cy="863231"/>
            </a:xfrm>
            <a:custGeom>
              <a:avLst/>
              <a:gdLst>
                <a:gd name="connsiteX0" fmla="*/ 497769 w 2269535"/>
                <a:gd name="connsiteY0" fmla="*/ 0 h 863231"/>
                <a:gd name="connsiteX1" fmla="*/ 2269535 w 2269535"/>
                <a:gd name="connsiteY1" fmla="*/ 863231 h 863231"/>
                <a:gd name="connsiteX2" fmla="*/ 0 w 2269535"/>
                <a:gd name="connsiteY2" fmla="*/ 200124 h 863231"/>
              </a:gdLst>
              <a:ahLst/>
              <a:cxnLst>
                <a:cxn ang="0">
                  <a:pos x="connsiteX0" y="connsiteY0"/>
                </a:cxn>
                <a:cxn ang="0">
                  <a:pos x="connsiteX1" y="connsiteY1"/>
                </a:cxn>
                <a:cxn ang="0">
                  <a:pos x="connsiteX2" y="connsiteY2"/>
                </a:cxn>
              </a:cxnLst>
              <a:rect l="l" t="t" r="r" b="b"/>
              <a:pathLst>
                <a:path w="2269535" h="863231">
                  <a:moveTo>
                    <a:pt x="497769" y="0"/>
                  </a:moveTo>
                  <a:lnTo>
                    <a:pt x="2269535" y="863231"/>
                  </a:lnTo>
                  <a:lnTo>
                    <a:pt x="0" y="200124"/>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id="{1701D2FC-7B8F-4870-8DBC-7A25C9667545}"/>
                </a:ext>
              </a:extLst>
            </p:cNvPr>
            <p:cNvSpPr/>
            <p:nvPr/>
          </p:nvSpPr>
          <p:spPr>
            <a:xfrm>
              <a:off x="3950907" y="3223808"/>
              <a:ext cx="2493693" cy="1767495"/>
            </a:xfrm>
            <a:custGeom>
              <a:avLst/>
              <a:gdLst>
                <a:gd name="connsiteX0" fmla="*/ 0 w 2493693"/>
                <a:gd name="connsiteY0" fmla="*/ 0 h 1767495"/>
                <a:gd name="connsiteX1" fmla="*/ 1954274 w 2493693"/>
                <a:gd name="connsiteY1" fmla="*/ 371728 h 1767495"/>
                <a:gd name="connsiteX2" fmla="*/ 2493693 w 2493693"/>
                <a:gd name="connsiteY2" fmla="*/ 1767495 h 1767495"/>
              </a:gdLst>
              <a:ahLst/>
              <a:cxnLst>
                <a:cxn ang="0">
                  <a:pos x="connsiteX0" y="connsiteY0"/>
                </a:cxn>
                <a:cxn ang="0">
                  <a:pos x="connsiteX1" y="connsiteY1"/>
                </a:cxn>
                <a:cxn ang="0">
                  <a:pos x="connsiteX2" y="connsiteY2"/>
                </a:cxn>
              </a:cxnLst>
              <a:rect l="l" t="t" r="r" b="b"/>
              <a:pathLst>
                <a:path w="2493693" h="1767495">
                  <a:moveTo>
                    <a:pt x="0" y="0"/>
                  </a:moveTo>
                  <a:lnTo>
                    <a:pt x="1954274" y="371728"/>
                  </a:lnTo>
                  <a:lnTo>
                    <a:pt x="2493693" y="1767495"/>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a16="http://schemas.microsoft.com/office/drawing/2014/main" id="{14B8E35C-9924-4E9F-8106-7CE99F1E68D2}"/>
                </a:ext>
              </a:extLst>
            </p:cNvPr>
            <p:cNvSpPr/>
            <p:nvPr/>
          </p:nvSpPr>
          <p:spPr>
            <a:xfrm>
              <a:off x="6281875" y="6314950"/>
              <a:ext cx="1790379" cy="882632"/>
            </a:xfrm>
            <a:custGeom>
              <a:avLst/>
              <a:gdLst>
                <a:gd name="connsiteX0" fmla="*/ 520107 w 1790379"/>
                <a:gd name="connsiteY0" fmla="*/ 0 h 882632"/>
                <a:gd name="connsiteX1" fmla="*/ 1790379 w 1790379"/>
                <a:gd name="connsiteY1" fmla="*/ 882632 h 882632"/>
                <a:gd name="connsiteX2" fmla="*/ 0 w 1790379"/>
                <a:gd name="connsiteY2" fmla="*/ 396427 h 882632"/>
              </a:gdLst>
              <a:ahLst/>
              <a:cxnLst>
                <a:cxn ang="0">
                  <a:pos x="connsiteX0" y="connsiteY0"/>
                </a:cxn>
                <a:cxn ang="0">
                  <a:pos x="connsiteX1" y="connsiteY1"/>
                </a:cxn>
                <a:cxn ang="0">
                  <a:pos x="connsiteX2" y="connsiteY2"/>
                </a:cxn>
              </a:cxnLst>
              <a:rect l="l" t="t" r="r" b="b"/>
              <a:pathLst>
                <a:path w="1790379" h="882632">
                  <a:moveTo>
                    <a:pt x="520107" y="0"/>
                  </a:moveTo>
                  <a:lnTo>
                    <a:pt x="1790379" y="882632"/>
                  </a:lnTo>
                  <a:lnTo>
                    <a:pt x="0" y="396427"/>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a:extLst>
                <a:ext uri="{FF2B5EF4-FFF2-40B4-BE49-F238E27FC236}">
                  <a16:creationId xmlns:a16="http://schemas.microsoft.com/office/drawing/2014/main" id="{A9F483FC-09F9-4631-92CE-74BB014590F0}"/>
                </a:ext>
              </a:extLst>
            </p:cNvPr>
            <p:cNvSpPr/>
            <p:nvPr/>
          </p:nvSpPr>
          <p:spPr>
            <a:xfrm>
              <a:off x="6281875" y="4991303"/>
              <a:ext cx="520107" cy="1720075"/>
            </a:xfrm>
            <a:custGeom>
              <a:avLst/>
              <a:gdLst>
                <a:gd name="connsiteX0" fmla="*/ 162725 w 520107"/>
                <a:gd name="connsiteY0" fmla="*/ 0 h 1720075"/>
                <a:gd name="connsiteX1" fmla="*/ 520107 w 520107"/>
                <a:gd name="connsiteY1" fmla="*/ 1323648 h 1720075"/>
                <a:gd name="connsiteX2" fmla="*/ 0 w 520107"/>
                <a:gd name="connsiteY2" fmla="*/ 1720075 h 1720075"/>
              </a:gdLst>
              <a:ahLst/>
              <a:cxnLst>
                <a:cxn ang="0">
                  <a:pos x="connsiteX0" y="connsiteY0"/>
                </a:cxn>
                <a:cxn ang="0">
                  <a:pos x="connsiteX1" y="connsiteY1"/>
                </a:cxn>
                <a:cxn ang="0">
                  <a:pos x="connsiteX2" y="connsiteY2"/>
                </a:cxn>
              </a:cxnLst>
              <a:rect l="l" t="t" r="r" b="b"/>
              <a:pathLst>
                <a:path w="520107" h="1720075">
                  <a:moveTo>
                    <a:pt x="162725" y="0"/>
                  </a:moveTo>
                  <a:lnTo>
                    <a:pt x="520107" y="1323648"/>
                  </a:lnTo>
                  <a:lnTo>
                    <a:pt x="0" y="1720075"/>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a:extLst>
                <a:ext uri="{FF2B5EF4-FFF2-40B4-BE49-F238E27FC236}">
                  <a16:creationId xmlns:a16="http://schemas.microsoft.com/office/drawing/2014/main" id="{CD9BBF91-1D70-4117-9030-99E4F8398AED}"/>
                </a:ext>
              </a:extLst>
            </p:cNvPr>
            <p:cNvSpPr/>
            <p:nvPr/>
          </p:nvSpPr>
          <p:spPr>
            <a:xfrm>
              <a:off x="6444599" y="4991302"/>
              <a:ext cx="1989006" cy="1323648"/>
            </a:xfrm>
            <a:custGeom>
              <a:avLst/>
              <a:gdLst>
                <a:gd name="connsiteX0" fmla="*/ 0 w 1989006"/>
                <a:gd name="connsiteY0" fmla="*/ 0 h 1323648"/>
                <a:gd name="connsiteX1" fmla="*/ 1989006 w 1989006"/>
                <a:gd name="connsiteY1" fmla="*/ 349079 h 1323648"/>
                <a:gd name="connsiteX2" fmla="*/ 357382 w 1989006"/>
                <a:gd name="connsiteY2" fmla="*/ 1323648 h 1323648"/>
              </a:gdLst>
              <a:ahLst/>
              <a:cxnLst>
                <a:cxn ang="0">
                  <a:pos x="connsiteX0" y="connsiteY0"/>
                </a:cxn>
                <a:cxn ang="0">
                  <a:pos x="connsiteX1" y="connsiteY1"/>
                </a:cxn>
                <a:cxn ang="0">
                  <a:pos x="connsiteX2" y="connsiteY2"/>
                </a:cxn>
              </a:cxnLst>
              <a:rect l="l" t="t" r="r" b="b"/>
              <a:pathLst>
                <a:path w="1989006" h="1323648">
                  <a:moveTo>
                    <a:pt x="0" y="0"/>
                  </a:moveTo>
                  <a:lnTo>
                    <a:pt x="1989006" y="349079"/>
                  </a:lnTo>
                  <a:lnTo>
                    <a:pt x="357382" y="1323648"/>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a:extLst>
                <a:ext uri="{FF2B5EF4-FFF2-40B4-BE49-F238E27FC236}">
                  <a16:creationId xmlns:a16="http://schemas.microsoft.com/office/drawing/2014/main" id="{D11C0FDA-33AB-4C72-885C-FC3D3E53203E}"/>
                </a:ext>
              </a:extLst>
            </p:cNvPr>
            <p:cNvSpPr/>
            <p:nvPr/>
          </p:nvSpPr>
          <p:spPr>
            <a:xfrm>
              <a:off x="6801981" y="5340382"/>
              <a:ext cx="1631624" cy="1857201"/>
            </a:xfrm>
            <a:custGeom>
              <a:avLst/>
              <a:gdLst>
                <a:gd name="connsiteX0" fmla="*/ 1631624 w 1631624"/>
                <a:gd name="connsiteY0" fmla="*/ 0 h 1857201"/>
                <a:gd name="connsiteX1" fmla="*/ 1270272 w 1631624"/>
                <a:gd name="connsiteY1" fmla="*/ 1857201 h 1857201"/>
                <a:gd name="connsiteX2" fmla="*/ 0 w 1631624"/>
                <a:gd name="connsiteY2" fmla="*/ 974569 h 1857201"/>
              </a:gdLst>
              <a:ahLst/>
              <a:cxnLst>
                <a:cxn ang="0">
                  <a:pos x="connsiteX0" y="connsiteY0"/>
                </a:cxn>
                <a:cxn ang="0">
                  <a:pos x="connsiteX1" y="connsiteY1"/>
                </a:cxn>
                <a:cxn ang="0">
                  <a:pos x="connsiteX2" y="connsiteY2"/>
                </a:cxn>
              </a:cxnLst>
              <a:rect l="l" t="t" r="r" b="b"/>
              <a:pathLst>
                <a:path w="1631624" h="1857201">
                  <a:moveTo>
                    <a:pt x="1631624" y="0"/>
                  </a:moveTo>
                  <a:lnTo>
                    <a:pt x="1270272" y="1857201"/>
                  </a:lnTo>
                  <a:lnTo>
                    <a:pt x="0" y="974569"/>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a16="http://schemas.microsoft.com/office/drawing/2014/main" id="{B8AA9877-4EA1-40B6-ABC1-929376C91E51}"/>
                </a:ext>
              </a:extLst>
            </p:cNvPr>
            <p:cNvSpPr/>
            <p:nvPr/>
          </p:nvSpPr>
          <p:spPr>
            <a:xfrm>
              <a:off x="-3433086" y="460766"/>
              <a:ext cx="1934195" cy="1349209"/>
            </a:xfrm>
            <a:custGeom>
              <a:avLst/>
              <a:gdLst>
                <a:gd name="connsiteX0" fmla="*/ 0 w 1934195"/>
                <a:gd name="connsiteY0" fmla="*/ 0 h 1349209"/>
                <a:gd name="connsiteX1" fmla="*/ 1934195 w 1934195"/>
                <a:gd name="connsiteY1" fmla="*/ 817217 h 1349209"/>
                <a:gd name="connsiteX2" fmla="*/ 1506964 w 1934195"/>
                <a:gd name="connsiteY2" fmla="*/ 1349209 h 1349209"/>
              </a:gdLst>
              <a:ahLst/>
              <a:cxnLst>
                <a:cxn ang="0">
                  <a:pos x="connsiteX0" y="connsiteY0"/>
                </a:cxn>
                <a:cxn ang="0">
                  <a:pos x="connsiteX1" y="connsiteY1"/>
                </a:cxn>
                <a:cxn ang="0">
                  <a:pos x="connsiteX2" y="connsiteY2"/>
                </a:cxn>
              </a:cxnLst>
              <a:rect l="l" t="t" r="r" b="b"/>
              <a:pathLst>
                <a:path w="1934195" h="1349209">
                  <a:moveTo>
                    <a:pt x="0" y="0"/>
                  </a:moveTo>
                  <a:lnTo>
                    <a:pt x="1934195" y="817217"/>
                  </a:lnTo>
                  <a:lnTo>
                    <a:pt x="1506964" y="1349209"/>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a:extLst>
                <a:ext uri="{FF2B5EF4-FFF2-40B4-BE49-F238E27FC236}">
                  <a16:creationId xmlns:a16="http://schemas.microsoft.com/office/drawing/2014/main" id="{941767BD-4065-4C26-BB24-5DB169D1F189}"/>
                </a:ext>
              </a:extLst>
            </p:cNvPr>
            <p:cNvSpPr/>
            <p:nvPr/>
          </p:nvSpPr>
          <p:spPr>
            <a:xfrm>
              <a:off x="8072253" y="5340381"/>
              <a:ext cx="686660" cy="1978384"/>
            </a:xfrm>
            <a:custGeom>
              <a:avLst/>
              <a:gdLst>
                <a:gd name="connsiteX0" fmla="*/ 361352 w 686660"/>
                <a:gd name="connsiteY0" fmla="*/ 0 h 1978384"/>
                <a:gd name="connsiteX1" fmla="*/ 686660 w 686660"/>
                <a:gd name="connsiteY1" fmla="*/ 1978384 h 1978384"/>
                <a:gd name="connsiteX2" fmla="*/ 0 w 686660"/>
                <a:gd name="connsiteY2" fmla="*/ 1857201 h 1978384"/>
              </a:gdLst>
              <a:ahLst/>
              <a:cxnLst>
                <a:cxn ang="0">
                  <a:pos x="connsiteX0" y="connsiteY0"/>
                </a:cxn>
                <a:cxn ang="0">
                  <a:pos x="connsiteX1" y="connsiteY1"/>
                </a:cxn>
                <a:cxn ang="0">
                  <a:pos x="connsiteX2" y="connsiteY2"/>
                </a:cxn>
              </a:cxnLst>
              <a:rect l="l" t="t" r="r" b="b"/>
              <a:pathLst>
                <a:path w="686660" h="1978384">
                  <a:moveTo>
                    <a:pt x="361352" y="0"/>
                  </a:moveTo>
                  <a:lnTo>
                    <a:pt x="686660" y="1978384"/>
                  </a:lnTo>
                  <a:lnTo>
                    <a:pt x="0" y="1857201"/>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id="{A1DFBE4B-77FF-44D7-8A32-71074CFCEEFB}"/>
                </a:ext>
              </a:extLst>
            </p:cNvPr>
            <p:cNvSpPr/>
            <p:nvPr/>
          </p:nvSpPr>
          <p:spPr>
            <a:xfrm>
              <a:off x="-3433087" y="460765"/>
              <a:ext cx="1506964" cy="2286000"/>
            </a:xfrm>
            <a:custGeom>
              <a:avLst/>
              <a:gdLst>
                <a:gd name="connsiteX0" fmla="*/ 0 w 1506964"/>
                <a:gd name="connsiteY0" fmla="*/ 0 h 2286000"/>
                <a:gd name="connsiteX1" fmla="*/ 1506964 w 1506964"/>
                <a:gd name="connsiteY1" fmla="*/ 1349209 h 2286000"/>
                <a:gd name="connsiteX2" fmla="*/ 0 w 1506964"/>
                <a:gd name="connsiteY2" fmla="*/ 2286000 h 2286000"/>
              </a:gdLst>
              <a:ahLst/>
              <a:cxnLst>
                <a:cxn ang="0">
                  <a:pos x="connsiteX0" y="connsiteY0"/>
                </a:cxn>
                <a:cxn ang="0">
                  <a:pos x="connsiteX1" y="connsiteY1"/>
                </a:cxn>
                <a:cxn ang="0">
                  <a:pos x="connsiteX2" y="connsiteY2"/>
                </a:cxn>
              </a:cxnLst>
              <a:rect l="l" t="t" r="r" b="b"/>
              <a:pathLst>
                <a:path w="1506964" h="2286000">
                  <a:moveTo>
                    <a:pt x="0" y="0"/>
                  </a:moveTo>
                  <a:lnTo>
                    <a:pt x="1506964" y="1349209"/>
                  </a:lnTo>
                  <a:lnTo>
                    <a:pt x="0" y="228600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a:extLst>
                <a:ext uri="{FF2B5EF4-FFF2-40B4-BE49-F238E27FC236}">
                  <a16:creationId xmlns:a16="http://schemas.microsoft.com/office/drawing/2014/main" id="{16D10B90-CCD4-4BE2-B2D6-C3E7638CF2B9}"/>
                </a:ext>
              </a:extLst>
            </p:cNvPr>
            <p:cNvSpPr/>
            <p:nvPr/>
          </p:nvSpPr>
          <p:spPr>
            <a:xfrm>
              <a:off x="630914" y="460765"/>
              <a:ext cx="3319993" cy="2763042"/>
            </a:xfrm>
            <a:custGeom>
              <a:avLst/>
              <a:gdLst>
                <a:gd name="connsiteX0" fmla="*/ 0 w 3319993"/>
                <a:gd name="connsiteY0" fmla="*/ 0 h 2763042"/>
                <a:gd name="connsiteX1" fmla="*/ 3319993 w 3319993"/>
                <a:gd name="connsiteY1" fmla="*/ 2763042 h 2763042"/>
                <a:gd name="connsiteX2" fmla="*/ 139583 w 3319993"/>
                <a:gd name="connsiteY2" fmla="*/ 2341303 h 2763042"/>
              </a:gdLst>
              <a:ahLst/>
              <a:cxnLst>
                <a:cxn ang="0">
                  <a:pos x="connsiteX0" y="connsiteY0"/>
                </a:cxn>
                <a:cxn ang="0">
                  <a:pos x="connsiteX1" y="connsiteY1"/>
                </a:cxn>
                <a:cxn ang="0">
                  <a:pos x="connsiteX2" y="connsiteY2"/>
                </a:cxn>
              </a:cxnLst>
              <a:rect l="l" t="t" r="r" b="b"/>
              <a:pathLst>
                <a:path w="3319993" h="2763042">
                  <a:moveTo>
                    <a:pt x="0" y="0"/>
                  </a:moveTo>
                  <a:lnTo>
                    <a:pt x="3319993" y="2763042"/>
                  </a:lnTo>
                  <a:lnTo>
                    <a:pt x="139583" y="2341303"/>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a:extLst>
                <a:ext uri="{FF2B5EF4-FFF2-40B4-BE49-F238E27FC236}">
                  <a16:creationId xmlns:a16="http://schemas.microsoft.com/office/drawing/2014/main" id="{DFF48CD0-6222-44FA-AF6D-B04A5481C397}"/>
                </a:ext>
              </a:extLst>
            </p:cNvPr>
            <p:cNvSpPr/>
            <p:nvPr/>
          </p:nvSpPr>
          <p:spPr>
            <a:xfrm>
              <a:off x="343412" y="460766"/>
              <a:ext cx="427084" cy="2341303"/>
            </a:xfrm>
            <a:custGeom>
              <a:avLst/>
              <a:gdLst>
                <a:gd name="connsiteX0" fmla="*/ 287501 w 427084"/>
                <a:gd name="connsiteY0" fmla="*/ 0 h 2341303"/>
                <a:gd name="connsiteX1" fmla="*/ 427084 w 427084"/>
                <a:gd name="connsiteY1" fmla="*/ 2341303 h 2341303"/>
                <a:gd name="connsiteX2" fmla="*/ 0 w 427084"/>
                <a:gd name="connsiteY2" fmla="*/ 2012316 h 2341303"/>
              </a:gdLst>
              <a:ahLst/>
              <a:cxnLst>
                <a:cxn ang="0">
                  <a:pos x="connsiteX0" y="connsiteY0"/>
                </a:cxn>
                <a:cxn ang="0">
                  <a:pos x="connsiteX1" y="connsiteY1"/>
                </a:cxn>
                <a:cxn ang="0">
                  <a:pos x="connsiteX2" y="connsiteY2"/>
                </a:cxn>
              </a:cxnLst>
              <a:rect l="l" t="t" r="r" b="b"/>
              <a:pathLst>
                <a:path w="427084" h="2341303">
                  <a:moveTo>
                    <a:pt x="287501" y="0"/>
                  </a:moveTo>
                  <a:lnTo>
                    <a:pt x="427084" y="2341303"/>
                  </a:lnTo>
                  <a:lnTo>
                    <a:pt x="0" y="2012316"/>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a:extLst>
                <a:ext uri="{FF2B5EF4-FFF2-40B4-BE49-F238E27FC236}">
                  <a16:creationId xmlns:a16="http://schemas.microsoft.com/office/drawing/2014/main" id="{0643CB78-F5FF-40F3-B44D-93826871FE74}"/>
                </a:ext>
              </a:extLst>
            </p:cNvPr>
            <p:cNvSpPr/>
            <p:nvPr/>
          </p:nvSpPr>
          <p:spPr>
            <a:xfrm>
              <a:off x="-1498891" y="460766"/>
              <a:ext cx="2129805" cy="1149085"/>
            </a:xfrm>
            <a:custGeom>
              <a:avLst/>
              <a:gdLst>
                <a:gd name="connsiteX0" fmla="*/ 2129805 w 2129805"/>
                <a:gd name="connsiteY0" fmla="*/ 0 h 1149085"/>
                <a:gd name="connsiteX1" fmla="*/ 70538 w 2129805"/>
                <a:gd name="connsiteY1" fmla="*/ 1149085 h 1149085"/>
                <a:gd name="connsiteX2" fmla="*/ 0 w 2129805"/>
                <a:gd name="connsiteY2" fmla="*/ 817217 h 1149085"/>
              </a:gdLst>
              <a:ahLst/>
              <a:cxnLst>
                <a:cxn ang="0">
                  <a:pos x="connsiteX0" y="connsiteY0"/>
                </a:cxn>
                <a:cxn ang="0">
                  <a:pos x="connsiteX1" y="connsiteY1"/>
                </a:cxn>
                <a:cxn ang="0">
                  <a:pos x="connsiteX2" y="connsiteY2"/>
                </a:cxn>
              </a:cxnLst>
              <a:rect l="l" t="t" r="r" b="b"/>
              <a:pathLst>
                <a:path w="2129805" h="1149085">
                  <a:moveTo>
                    <a:pt x="2129805" y="0"/>
                  </a:moveTo>
                  <a:lnTo>
                    <a:pt x="70538" y="1149085"/>
                  </a:lnTo>
                  <a:lnTo>
                    <a:pt x="0" y="817217"/>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a:extLst>
                <a:ext uri="{FF2B5EF4-FFF2-40B4-BE49-F238E27FC236}">
                  <a16:creationId xmlns:a16="http://schemas.microsoft.com/office/drawing/2014/main" id="{2B9E6D46-707C-465B-9577-44F4E7A2B956}"/>
                </a:ext>
              </a:extLst>
            </p:cNvPr>
            <p:cNvSpPr/>
            <p:nvPr/>
          </p:nvSpPr>
          <p:spPr>
            <a:xfrm>
              <a:off x="-1428353" y="460765"/>
              <a:ext cx="2059267" cy="2012316"/>
            </a:xfrm>
            <a:custGeom>
              <a:avLst/>
              <a:gdLst>
                <a:gd name="connsiteX0" fmla="*/ 2059267 w 2059267"/>
                <a:gd name="connsiteY0" fmla="*/ 0 h 2012316"/>
                <a:gd name="connsiteX1" fmla="*/ 1771766 w 2059267"/>
                <a:gd name="connsiteY1" fmla="*/ 2012316 h 2012316"/>
                <a:gd name="connsiteX2" fmla="*/ 0 w 2059267"/>
                <a:gd name="connsiteY2" fmla="*/ 1149085 h 2012316"/>
              </a:gdLst>
              <a:ahLst/>
              <a:cxnLst>
                <a:cxn ang="0">
                  <a:pos x="connsiteX0" y="connsiteY0"/>
                </a:cxn>
                <a:cxn ang="0">
                  <a:pos x="connsiteX1" y="connsiteY1"/>
                </a:cxn>
                <a:cxn ang="0">
                  <a:pos x="connsiteX2" y="connsiteY2"/>
                </a:cxn>
              </a:cxnLst>
              <a:rect l="l" t="t" r="r" b="b"/>
              <a:pathLst>
                <a:path w="2059267" h="2012316">
                  <a:moveTo>
                    <a:pt x="2059267" y="0"/>
                  </a:moveTo>
                  <a:lnTo>
                    <a:pt x="1771766" y="2012316"/>
                  </a:lnTo>
                  <a:lnTo>
                    <a:pt x="0" y="1149085"/>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a:extLst>
                <a:ext uri="{FF2B5EF4-FFF2-40B4-BE49-F238E27FC236}">
                  <a16:creationId xmlns:a16="http://schemas.microsoft.com/office/drawing/2014/main" id="{654CE6B6-46DF-40A5-B299-15E3CB6DED82}"/>
                </a:ext>
              </a:extLst>
            </p:cNvPr>
            <p:cNvSpPr/>
            <p:nvPr/>
          </p:nvSpPr>
          <p:spPr>
            <a:xfrm>
              <a:off x="-3433087" y="460766"/>
              <a:ext cx="4064000" cy="817217"/>
            </a:xfrm>
            <a:custGeom>
              <a:avLst/>
              <a:gdLst>
                <a:gd name="connsiteX0" fmla="*/ 0 w 4064000"/>
                <a:gd name="connsiteY0" fmla="*/ 0 h 817217"/>
                <a:gd name="connsiteX1" fmla="*/ 4064000 w 4064000"/>
                <a:gd name="connsiteY1" fmla="*/ 0 h 817217"/>
                <a:gd name="connsiteX2" fmla="*/ 1934195 w 4064000"/>
                <a:gd name="connsiteY2" fmla="*/ 817217 h 817217"/>
              </a:gdLst>
              <a:ahLst/>
              <a:cxnLst>
                <a:cxn ang="0">
                  <a:pos x="connsiteX0" y="connsiteY0"/>
                </a:cxn>
                <a:cxn ang="0">
                  <a:pos x="connsiteX1" y="connsiteY1"/>
                </a:cxn>
                <a:cxn ang="0">
                  <a:pos x="connsiteX2" y="connsiteY2"/>
                </a:cxn>
              </a:cxnLst>
              <a:rect l="l" t="t" r="r" b="b"/>
              <a:pathLst>
                <a:path w="4064000" h="817217">
                  <a:moveTo>
                    <a:pt x="0" y="0"/>
                  </a:moveTo>
                  <a:lnTo>
                    <a:pt x="4064000" y="0"/>
                  </a:lnTo>
                  <a:lnTo>
                    <a:pt x="1934195" y="817217"/>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a16="http://schemas.microsoft.com/office/drawing/2014/main" id="{35261B72-1CC6-42B6-A52B-093805F08DD0}"/>
                </a:ext>
              </a:extLst>
            </p:cNvPr>
            <p:cNvSpPr/>
            <p:nvPr/>
          </p:nvSpPr>
          <p:spPr>
            <a:xfrm>
              <a:off x="5905181" y="2746766"/>
              <a:ext cx="2853733" cy="2244537"/>
            </a:xfrm>
            <a:custGeom>
              <a:avLst/>
              <a:gdLst>
                <a:gd name="connsiteX0" fmla="*/ 2853733 w 2853733"/>
                <a:gd name="connsiteY0" fmla="*/ 0 h 2244537"/>
                <a:gd name="connsiteX1" fmla="*/ 539419 w 2853733"/>
                <a:gd name="connsiteY1" fmla="*/ 2244537 h 2244537"/>
                <a:gd name="connsiteX2" fmla="*/ 0 w 2853733"/>
                <a:gd name="connsiteY2" fmla="*/ 848770 h 2244537"/>
              </a:gdLst>
              <a:ahLst/>
              <a:cxnLst>
                <a:cxn ang="0">
                  <a:pos x="connsiteX0" y="connsiteY0"/>
                </a:cxn>
                <a:cxn ang="0">
                  <a:pos x="connsiteX1" y="connsiteY1"/>
                </a:cxn>
                <a:cxn ang="0">
                  <a:pos x="connsiteX2" y="connsiteY2"/>
                </a:cxn>
              </a:cxnLst>
              <a:rect l="l" t="t" r="r" b="b"/>
              <a:pathLst>
                <a:path w="2853733" h="2244537">
                  <a:moveTo>
                    <a:pt x="2853733" y="0"/>
                  </a:moveTo>
                  <a:lnTo>
                    <a:pt x="539419" y="2244537"/>
                  </a:lnTo>
                  <a:lnTo>
                    <a:pt x="0" y="84877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a16="http://schemas.microsoft.com/office/drawing/2014/main" id="{54F72101-5181-4E6E-B3C8-60E33EA5487D}"/>
                </a:ext>
              </a:extLst>
            </p:cNvPr>
            <p:cNvSpPr/>
            <p:nvPr/>
          </p:nvSpPr>
          <p:spPr>
            <a:xfrm>
              <a:off x="5905181" y="460765"/>
              <a:ext cx="2853733" cy="3134770"/>
            </a:xfrm>
            <a:custGeom>
              <a:avLst/>
              <a:gdLst>
                <a:gd name="connsiteX0" fmla="*/ 2853733 w 2853733"/>
                <a:gd name="connsiteY0" fmla="*/ 0 h 3134770"/>
                <a:gd name="connsiteX1" fmla="*/ 2853733 w 2853733"/>
                <a:gd name="connsiteY1" fmla="*/ 2286000 h 3134770"/>
                <a:gd name="connsiteX2" fmla="*/ 0 w 2853733"/>
                <a:gd name="connsiteY2" fmla="*/ 3134770 h 3134770"/>
              </a:gdLst>
              <a:ahLst/>
              <a:cxnLst>
                <a:cxn ang="0">
                  <a:pos x="connsiteX0" y="connsiteY0"/>
                </a:cxn>
                <a:cxn ang="0">
                  <a:pos x="connsiteX1" y="connsiteY1"/>
                </a:cxn>
                <a:cxn ang="0">
                  <a:pos x="connsiteX2" y="connsiteY2"/>
                </a:cxn>
              </a:cxnLst>
              <a:rect l="l" t="t" r="r" b="b"/>
              <a:pathLst>
                <a:path w="2853733" h="3134770">
                  <a:moveTo>
                    <a:pt x="2853733" y="0"/>
                  </a:moveTo>
                  <a:lnTo>
                    <a:pt x="2853733" y="2286000"/>
                  </a:lnTo>
                  <a:lnTo>
                    <a:pt x="0" y="313477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a16="http://schemas.microsoft.com/office/drawing/2014/main" id="{33FF50AF-1AFC-4708-A4A3-ED6914CE08A0}"/>
                </a:ext>
              </a:extLst>
            </p:cNvPr>
            <p:cNvSpPr/>
            <p:nvPr/>
          </p:nvSpPr>
          <p:spPr>
            <a:xfrm>
              <a:off x="630913" y="5624503"/>
              <a:ext cx="2093154" cy="1694263"/>
            </a:xfrm>
            <a:custGeom>
              <a:avLst/>
              <a:gdLst>
                <a:gd name="connsiteX0" fmla="*/ 2093154 w 2093154"/>
                <a:gd name="connsiteY0" fmla="*/ 0 h 1694263"/>
                <a:gd name="connsiteX1" fmla="*/ 0 w 2093154"/>
                <a:gd name="connsiteY1" fmla="*/ 1694263 h 1694263"/>
                <a:gd name="connsiteX2" fmla="*/ 88439 w 2093154"/>
                <a:gd name="connsiteY2" fmla="*/ 1207541 h 1694263"/>
              </a:gdLst>
              <a:ahLst/>
              <a:cxnLst>
                <a:cxn ang="0">
                  <a:pos x="connsiteX0" y="connsiteY0"/>
                </a:cxn>
                <a:cxn ang="0">
                  <a:pos x="connsiteX1" y="connsiteY1"/>
                </a:cxn>
                <a:cxn ang="0">
                  <a:pos x="connsiteX2" y="connsiteY2"/>
                </a:cxn>
              </a:cxnLst>
              <a:rect l="l" t="t" r="r" b="b"/>
              <a:pathLst>
                <a:path w="2093154" h="1694263">
                  <a:moveTo>
                    <a:pt x="2093154" y="0"/>
                  </a:moveTo>
                  <a:lnTo>
                    <a:pt x="0" y="1694263"/>
                  </a:lnTo>
                  <a:lnTo>
                    <a:pt x="88439" y="1207541"/>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a:extLst>
                <a:ext uri="{FF2B5EF4-FFF2-40B4-BE49-F238E27FC236}">
                  <a16:creationId xmlns:a16="http://schemas.microsoft.com/office/drawing/2014/main" id="{D34950C8-9315-4294-8E8D-ECBE719467A6}"/>
                </a:ext>
              </a:extLst>
            </p:cNvPr>
            <p:cNvSpPr/>
            <p:nvPr/>
          </p:nvSpPr>
          <p:spPr>
            <a:xfrm>
              <a:off x="-3433086" y="6832043"/>
              <a:ext cx="4152439" cy="486722"/>
            </a:xfrm>
            <a:custGeom>
              <a:avLst/>
              <a:gdLst>
                <a:gd name="connsiteX0" fmla="*/ 4152439 w 4152439"/>
                <a:gd name="connsiteY0" fmla="*/ 0 h 486722"/>
                <a:gd name="connsiteX1" fmla="*/ 4064000 w 4152439"/>
                <a:gd name="connsiteY1" fmla="*/ 486722 h 486722"/>
                <a:gd name="connsiteX2" fmla="*/ 0 w 4152439"/>
                <a:gd name="connsiteY2" fmla="*/ 486722 h 486722"/>
              </a:gdLst>
              <a:ahLst/>
              <a:cxnLst>
                <a:cxn ang="0">
                  <a:pos x="connsiteX0" y="connsiteY0"/>
                </a:cxn>
                <a:cxn ang="0">
                  <a:pos x="connsiteX1" y="connsiteY1"/>
                </a:cxn>
                <a:cxn ang="0">
                  <a:pos x="connsiteX2" y="connsiteY2"/>
                </a:cxn>
              </a:cxnLst>
              <a:rect l="l" t="t" r="r" b="b"/>
              <a:pathLst>
                <a:path w="4152439" h="486722">
                  <a:moveTo>
                    <a:pt x="4152439" y="0"/>
                  </a:moveTo>
                  <a:lnTo>
                    <a:pt x="4064000" y="486722"/>
                  </a:lnTo>
                  <a:lnTo>
                    <a:pt x="0" y="486722"/>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形状 42">
              <a:extLst>
                <a:ext uri="{FF2B5EF4-FFF2-40B4-BE49-F238E27FC236}">
                  <a16:creationId xmlns:a16="http://schemas.microsoft.com/office/drawing/2014/main" id="{DCF132C1-45A2-432B-B7C6-9F7F3A9C34D3}"/>
                </a:ext>
              </a:extLst>
            </p:cNvPr>
            <p:cNvSpPr/>
            <p:nvPr/>
          </p:nvSpPr>
          <p:spPr>
            <a:xfrm>
              <a:off x="-3433086" y="4900565"/>
              <a:ext cx="4152439" cy="1931479"/>
            </a:xfrm>
            <a:custGeom>
              <a:avLst/>
              <a:gdLst>
                <a:gd name="connsiteX0" fmla="*/ 3885633 w 4152439"/>
                <a:gd name="connsiteY0" fmla="*/ 0 h 1931479"/>
                <a:gd name="connsiteX1" fmla="*/ 4152439 w 4152439"/>
                <a:gd name="connsiteY1" fmla="*/ 1931479 h 1931479"/>
                <a:gd name="connsiteX2" fmla="*/ 0 w 4152439"/>
                <a:gd name="connsiteY2" fmla="*/ 132201 h 1931479"/>
              </a:gdLst>
              <a:ahLst/>
              <a:cxnLst>
                <a:cxn ang="0">
                  <a:pos x="connsiteX0" y="connsiteY0"/>
                </a:cxn>
                <a:cxn ang="0">
                  <a:pos x="connsiteX1" y="connsiteY1"/>
                </a:cxn>
                <a:cxn ang="0">
                  <a:pos x="connsiteX2" y="connsiteY2"/>
                </a:cxn>
              </a:cxnLst>
              <a:rect l="l" t="t" r="r" b="b"/>
              <a:pathLst>
                <a:path w="4152439" h="1931479">
                  <a:moveTo>
                    <a:pt x="3885633" y="0"/>
                  </a:moveTo>
                  <a:lnTo>
                    <a:pt x="4152439" y="1931479"/>
                  </a:lnTo>
                  <a:lnTo>
                    <a:pt x="0" y="132201"/>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a:extLst>
                <a:ext uri="{FF2B5EF4-FFF2-40B4-BE49-F238E27FC236}">
                  <a16:creationId xmlns:a16="http://schemas.microsoft.com/office/drawing/2014/main" id="{D105C08A-0CDC-4053-BCEC-37AE6C02B4A8}"/>
                </a:ext>
              </a:extLst>
            </p:cNvPr>
            <p:cNvSpPr/>
            <p:nvPr/>
          </p:nvSpPr>
          <p:spPr>
            <a:xfrm>
              <a:off x="-3433086" y="5032765"/>
              <a:ext cx="4152439" cy="2286000"/>
            </a:xfrm>
            <a:custGeom>
              <a:avLst/>
              <a:gdLst>
                <a:gd name="connsiteX0" fmla="*/ 0 w 4152439"/>
                <a:gd name="connsiteY0" fmla="*/ 0 h 2286000"/>
                <a:gd name="connsiteX1" fmla="*/ 4152439 w 4152439"/>
                <a:gd name="connsiteY1" fmla="*/ 1799278 h 2286000"/>
                <a:gd name="connsiteX2" fmla="*/ 0 w 4152439"/>
                <a:gd name="connsiteY2" fmla="*/ 2286000 h 2286000"/>
              </a:gdLst>
              <a:ahLst/>
              <a:cxnLst>
                <a:cxn ang="0">
                  <a:pos x="connsiteX0" y="connsiteY0"/>
                </a:cxn>
                <a:cxn ang="0">
                  <a:pos x="connsiteX1" y="connsiteY1"/>
                </a:cxn>
                <a:cxn ang="0">
                  <a:pos x="connsiteX2" y="connsiteY2"/>
                </a:cxn>
              </a:cxnLst>
              <a:rect l="l" t="t" r="r" b="b"/>
              <a:pathLst>
                <a:path w="4152439" h="2286000">
                  <a:moveTo>
                    <a:pt x="0" y="0"/>
                  </a:moveTo>
                  <a:lnTo>
                    <a:pt x="4152439" y="1799278"/>
                  </a:lnTo>
                  <a:lnTo>
                    <a:pt x="0" y="228600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a:extLst>
                <a:ext uri="{FF2B5EF4-FFF2-40B4-BE49-F238E27FC236}">
                  <a16:creationId xmlns:a16="http://schemas.microsoft.com/office/drawing/2014/main" id="{4F629480-F28A-499E-A9E7-DAE19FB90B8A}"/>
                </a:ext>
              </a:extLst>
            </p:cNvPr>
            <p:cNvSpPr/>
            <p:nvPr/>
          </p:nvSpPr>
          <p:spPr>
            <a:xfrm>
              <a:off x="-3433086" y="1809975"/>
              <a:ext cx="3885633" cy="3222791"/>
            </a:xfrm>
            <a:custGeom>
              <a:avLst/>
              <a:gdLst>
                <a:gd name="connsiteX0" fmla="*/ 1506964 w 3885633"/>
                <a:gd name="connsiteY0" fmla="*/ 0 h 3222791"/>
                <a:gd name="connsiteX1" fmla="*/ 3885633 w 3885633"/>
                <a:gd name="connsiteY1" fmla="*/ 3090590 h 3222791"/>
                <a:gd name="connsiteX2" fmla="*/ 0 w 3885633"/>
                <a:gd name="connsiteY2" fmla="*/ 3222791 h 3222791"/>
              </a:gdLst>
              <a:ahLst/>
              <a:cxnLst>
                <a:cxn ang="0">
                  <a:pos x="connsiteX0" y="connsiteY0"/>
                </a:cxn>
                <a:cxn ang="0">
                  <a:pos x="connsiteX1" y="connsiteY1"/>
                </a:cxn>
                <a:cxn ang="0">
                  <a:pos x="connsiteX2" y="connsiteY2"/>
                </a:cxn>
              </a:cxnLst>
              <a:rect l="l" t="t" r="r" b="b"/>
              <a:pathLst>
                <a:path w="3885633" h="3222791">
                  <a:moveTo>
                    <a:pt x="1506964" y="0"/>
                  </a:moveTo>
                  <a:lnTo>
                    <a:pt x="3885633" y="3090590"/>
                  </a:lnTo>
                  <a:lnTo>
                    <a:pt x="0" y="3222791"/>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形状 45">
              <a:extLst>
                <a:ext uri="{FF2B5EF4-FFF2-40B4-BE49-F238E27FC236}">
                  <a16:creationId xmlns:a16="http://schemas.microsoft.com/office/drawing/2014/main" id="{BA92CAA0-1E49-4398-B0A1-59710D726D55}"/>
                </a:ext>
              </a:extLst>
            </p:cNvPr>
            <p:cNvSpPr/>
            <p:nvPr/>
          </p:nvSpPr>
          <p:spPr>
            <a:xfrm>
              <a:off x="-3433087" y="1809975"/>
              <a:ext cx="1506964" cy="3222791"/>
            </a:xfrm>
            <a:custGeom>
              <a:avLst/>
              <a:gdLst>
                <a:gd name="connsiteX0" fmla="*/ 1506964 w 1506964"/>
                <a:gd name="connsiteY0" fmla="*/ 0 h 3222791"/>
                <a:gd name="connsiteX1" fmla="*/ 0 w 1506964"/>
                <a:gd name="connsiteY1" fmla="*/ 3222791 h 3222791"/>
                <a:gd name="connsiteX2" fmla="*/ 0 w 1506964"/>
                <a:gd name="connsiteY2" fmla="*/ 936791 h 3222791"/>
              </a:gdLst>
              <a:ahLst/>
              <a:cxnLst>
                <a:cxn ang="0">
                  <a:pos x="connsiteX0" y="connsiteY0"/>
                </a:cxn>
                <a:cxn ang="0">
                  <a:pos x="connsiteX1" y="connsiteY1"/>
                </a:cxn>
                <a:cxn ang="0">
                  <a:pos x="connsiteX2" y="connsiteY2"/>
                </a:cxn>
              </a:cxnLst>
              <a:rect l="l" t="t" r="r" b="b"/>
              <a:pathLst>
                <a:path w="1506964" h="3222791">
                  <a:moveTo>
                    <a:pt x="1506964" y="0"/>
                  </a:moveTo>
                  <a:lnTo>
                    <a:pt x="0" y="3222791"/>
                  </a:lnTo>
                  <a:lnTo>
                    <a:pt x="0" y="936791"/>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形状 46">
              <a:extLst>
                <a:ext uri="{FF2B5EF4-FFF2-40B4-BE49-F238E27FC236}">
                  <a16:creationId xmlns:a16="http://schemas.microsoft.com/office/drawing/2014/main" id="{FA97B988-A2D8-4E11-AA1A-0B7CBE18E8BA}"/>
                </a:ext>
              </a:extLst>
            </p:cNvPr>
            <p:cNvSpPr/>
            <p:nvPr/>
          </p:nvSpPr>
          <p:spPr>
            <a:xfrm>
              <a:off x="3950906" y="460765"/>
              <a:ext cx="1954274" cy="3134770"/>
            </a:xfrm>
            <a:custGeom>
              <a:avLst/>
              <a:gdLst>
                <a:gd name="connsiteX0" fmla="*/ 744007 w 1954274"/>
                <a:gd name="connsiteY0" fmla="*/ 0 h 3134770"/>
                <a:gd name="connsiteX1" fmla="*/ 1954274 w 1954274"/>
                <a:gd name="connsiteY1" fmla="*/ 3134770 h 3134770"/>
                <a:gd name="connsiteX2" fmla="*/ 0 w 1954274"/>
                <a:gd name="connsiteY2" fmla="*/ 2763042 h 3134770"/>
              </a:gdLst>
              <a:ahLst/>
              <a:cxnLst>
                <a:cxn ang="0">
                  <a:pos x="connsiteX0" y="connsiteY0"/>
                </a:cxn>
                <a:cxn ang="0">
                  <a:pos x="connsiteX1" y="connsiteY1"/>
                </a:cxn>
                <a:cxn ang="0">
                  <a:pos x="connsiteX2" y="connsiteY2"/>
                </a:cxn>
              </a:cxnLst>
              <a:rect l="l" t="t" r="r" b="b"/>
              <a:pathLst>
                <a:path w="1954274" h="3134770">
                  <a:moveTo>
                    <a:pt x="744007" y="0"/>
                  </a:moveTo>
                  <a:lnTo>
                    <a:pt x="1954274" y="3134770"/>
                  </a:lnTo>
                  <a:lnTo>
                    <a:pt x="0" y="2763042"/>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形状 47">
              <a:extLst>
                <a:ext uri="{FF2B5EF4-FFF2-40B4-BE49-F238E27FC236}">
                  <a16:creationId xmlns:a16="http://schemas.microsoft.com/office/drawing/2014/main" id="{6CA1CA7A-D53E-4AA9-BDCE-329124501748}"/>
                </a:ext>
              </a:extLst>
            </p:cNvPr>
            <p:cNvSpPr/>
            <p:nvPr/>
          </p:nvSpPr>
          <p:spPr>
            <a:xfrm>
              <a:off x="4694913" y="460765"/>
              <a:ext cx="4064000" cy="3134770"/>
            </a:xfrm>
            <a:custGeom>
              <a:avLst/>
              <a:gdLst>
                <a:gd name="connsiteX0" fmla="*/ 0 w 4064000"/>
                <a:gd name="connsiteY0" fmla="*/ 0 h 3134770"/>
                <a:gd name="connsiteX1" fmla="*/ 4064000 w 4064000"/>
                <a:gd name="connsiteY1" fmla="*/ 0 h 3134770"/>
                <a:gd name="connsiteX2" fmla="*/ 1210267 w 4064000"/>
                <a:gd name="connsiteY2" fmla="*/ 3134770 h 3134770"/>
              </a:gdLst>
              <a:ahLst/>
              <a:cxnLst>
                <a:cxn ang="0">
                  <a:pos x="connsiteX0" y="connsiteY0"/>
                </a:cxn>
                <a:cxn ang="0">
                  <a:pos x="connsiteX1" y="connsiteY1"/>
                </a:cxn>
                <a:cxn ang="0">
                  <a:pos x="connsiteX2" y="connsiteY2"/>
                </a:cxn>
              </a:cxnLst>
              <a:rect l="l" t="t" r="r" b="b"/>
              <a:pathLst>
                <a:path w="4064000" h="3134770">
                  <a:moveTo>
                    <a:pt x="0" y="0"/>
                  </a:moveTo>
                  <a:lnTo>
                    <a:pt x="4064000" y="0"/>
                  </a:lnTo>
                  <a:lnTo>
                    <a:pt x="1210267" y="313477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a:extLst>
                <a:ext uri="{FF2B5EF4-FFF2-40B4-BE49-F238E27FC236}">
                  <a16:creationId xmlns:a16="http://schemas.microsoft.com/office/drawing/2014/main" id="{00D3A3F6-BE92-46BB-AF53-E8EFFD3B0C5D}"/>
                </a:ext>
              </a:extLst>
            </p:cNvPr>
            <p:cNvSpPr/>
            <p:nvPr/>
          </p:nvSpPr>
          <p:spPr>
            <a:xfrm>
              <a:off x="630913" y="460765"/>
              <a:ext cx="4064000" cy="2763042"/>
            </a:xfrm>
            <a:custGeom>
              <a:avLst/>
              <a:gdLst>
                <a:gd name="connsiteX0" fmla="*/ 0 w 4064000"/>
                <a:gd name="connsiteY0" fmla="*/ 0 h 2763042"/>
                <a:gd name="connsiteX1" fmla="*/ 4064000 w 4064000"/>
                <a:gd name="connsiteY1" fmla="*/ 0 h 2763042"/>
                <a:gd name="connsiteX2" fmla="*/ 3319993 w 4064000"/>
                <a:gd name="connsiteY2" fmla="*/ 2763042 h 2763042"/>
              </a:gdLst>
              <a:ahLst/>
              <a:cxnLst>
                <a:cxn ang="0">
                  <a:pos x="connsiteX0" y="connsiteY0"/>
                </a:cxn>
                <a:cxn ang="0">
                  <a:pos x="connsiteX1" y="connsiteY1"/>
                </a:cxn>
                <a:cxn ang="0">
                  <a:pos x="connsiteX2" y="connsiteY2"/>
                </a:cxn>
              </a:cxnLst>
              <a:rect l="l" t="t" r="r" b="b"/>
              <a:pathLst>
                <a:path w="4064000" h="2763042">
                  <a:moveTo>
                    <a:pt x="0" y="0"/>
                  </a:moveTo>
                  <a:lnTo>
                    <a:pt x="4064000" y="0"/>
                  </a:lnTo>
                  <a:lnTo>
                    <a:pt x="3319993" y="2763042"/>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形状 49">
              <a:extLst>
                <a:ext uri="{FF2B5EF4-FFF2-40B4-BE49-F238E27FC236}">
                  <a16:creationId xmlns:a16="http://schemas.microsoft.com/office/drawing/2014/main" id="{598570A3-23DB-4743-8A27-804DC9AE8AE8}"/>
                </a:ext>
              </a:extLst>
            </p:cNvPr>
            <p:cNvSpPr/>
            <p:nvPr/>
          </p:nvSpPr>
          <p:spPr>
            <a:xfrm>
              <a:off x="6444599" y="4991303"/>
              <a:ext cx="2314314" cy="349079"/>
            </a:xfrm>
            <a:custGeom>
              <a:avLst/>
              <a:gdLst>
                <a:gd name="connsiteX0" fmla="*/ 0 w 2314314"/>
                <a:gd name="connsiteY0" fmla="*/ 0 h 349079"/>
                <a:gd name="connsiteX1" fmla="*/ 2314314 w 2314314"/>
                <a:gd name="connsiteY1" fmla="*/ 41463 h 349079"/>
                <a:gd name="connsiteX2" fmla="*/ 1989006 w 2314314"/>
                <a:gd name="connsiteY2" fmla="*/ 349079 h 349079"/>
              </a:gdLst>
              <a:ahLst/>
              <a:cxnLst>
                <a:cxn ang="0">
                  <a:pos x="connsiteX0" y="connsiteY0"/>
                </a:cxn>
                <a:cxn ang="0">
                  <a:pos x="connsiteX1" y="connsiteY1"/>
                </a:cxn>
                <a:cxn ang="0">
                  <a:pos x="connsiteX2" y="connsiteY2"/>
                </a:cxn>
              </a:cxnLst>
              <a:rect l="l" t="t" r="r" b="b"/>
              <a:pathLst>
                <a:path w="2314314" h="349079">
                  <a:moveTo>
                    <a:pt x="0" y="0"/>
                  </a:moveTo>
                  <a:lnTo>
                    <a:pt x="2314314" y="41463"/>
                  </a:lnTo>
                  <a:lnTo>
                    <a:pt x="1989006" y="349079"/>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a16="http://schemas.microsoft.com/office/drawing/2014/main" id="{F441320C-DEA5-43FB-BB54-A670C7D7FB3C}"/>
                </a:ext>
              </a:extLst>
            </p:cNvPr>
            <p:cNvSpPr/>
            <p:nvPr/>
          </p:nvSpPr>
          <p:spPr>
            <a:xfrm>
              <a:off x="6444599" y="2746765"/>
              <a:ext cx="2314314" cy="2286000"/>
            </a:xfrm>
            <a:custGeom>
              <a:avLst/>
              <a:gdLst>
                <a:gd name="connsiteX0" fmla="*/ 2314314 w 2314314"/>
                <a:gd name="connsiteY0" fmla="*/ 0 h 2286000"/>
                <a:gd name="connsiteX1" fmla="*/ 2314314 w 2314314"/>
                <a:gd name="connsiteY1" fmla="*/ 2286000 h 2286000"/>
                <a:gd name="connsiteX2" fmla="*/ 0 w 2314314"/>
                <a:gd name="connsiteY2" fmla="*/ 2244537 h 2286000"/>
              </a:gdLst>
              <a:ahLst/>
              <a:cxnLst>
                <a:cxn ang="0">
                  <a:pos x="connsiteX0" y="connsiteY0"/>
                </a:cxn>
                <a:cxn ang="0">
                  <a:pos x="connsiteX1" y="connsiteY1"/>
                </a:cxn>
                <a:cxn ang="0">
                  <a:pos x="connsiteX2" y="connsiteY2"/>
                </a:cxn>
              </a:cxnLst>
              <a:rect l="l" t="t" r="r" b="b"/>
              <a:pathLst>
                <a:path w="2314314" h="2286000">
                  <a:moveTo>
                    <a:pt x="2314314" y="0"/>
                  </a:moveTo>
                  <a:lnTo>
                    <a:pt x="2314314" y="2286000"/>
                  </a:lnTo>
                  <a:lnTo>
                    <a:pt x="0" y="2244537"/>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a16="http://schemas.microsoft.com/office/drawing/2014/main" id="{13B06CA0-D96E-4DBB-B015-92B9E7426B62}"/>
                </a:ext>
              </a:extLst>
            </p:cNvPr>
            <p:cNvSpPr/>
            <p:nvPr/>
          </p:nvSpPr>
          <p:spPr>
            <a:xfrm>
              <a:off x="8433605" y="5032765"/>
              <a:ext cx="325308" cy="2286000"/>
            </a:xfrm>
            <a:custGeom>
              <a:avLst/>
              <a:gdLst>
                <a:gd name="connsiteX0" fmla="*/ 325308 w 325308"/>
                <a:gd name="connsiteY0" fmla="*/ 0 h 2286000"/>
                <a:gd name="connsiteX1" fmla="*/ 325308 w 325308"/>
                <a:gd name="connsiteY1" fmla="*/ 2286000 h 2286000"/>
                <a:gd name="connsiteX2" fmla="*/ 0 w 325308"/>
                <a:gd name="connsiteY2" fmla="*/ 307616 h 2286000"/>
              </a:gdLst>
              <a:ahLst/>
              <a:cxnLst>
                <a:cxn ang="0">
                  <a:pos x="connsiteX0" y="connsiteY0"/>
                </a:cxn>
                <a:cxn ang="0">
                  <a:pos x="connsiteX1" y="connsiteY1"/>
                </a:cxn>
                <a:cxn ang="0">
                  <a:pos x="connsiteX2" y="connsiteY2"/>
                </a:cxn>
              </a:cxnLst>
              <a:rect l="l" t="t" r="r" b="b"/>
              <a:pathLst>
                <a:path w="325308" h="2286000">
                  <a:moveTo>
                    <a:pt x="325308" y="0"/>
                  </a:moveTo>
                  <a:lnTo>
                    <a:pt x="325308" y="2286000"/>
                  </a:lnTo>
                  <a:lnTo>
                    <a:pt x="0" y="307616"/>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形状 52">
              <a:extLst>
                <a:ext uri="{FF2B5EF4-FFF2-40B4-BE49-F238E27FC236}">
                  <a16:creationId xmlns:a16="http://schemas.microsoft.com/office/drawing/2014/main" id="{8A57A05A-777A-407B-BA45-8EE816095E76}"/>
                </a:ext>
              </a:extLst>
            </p:cNvPr>
            <p:cNvSpPr/>
            <p:nvPr/>
          </p:nvSpPr>
          <p:spPr>
            <a:xfrm>
              <a:off x="4694913" y="4991303"/>
              <a:ext cx="1749686" cy="2327463"/>
            </a:xfrm>
            <a:custGeom>
              <a:avLst/>
              <a:gdLst>
                <a:gd name="connsiteX0" fmla="*/ 1749686 w 1749686"/>
                <a:gd name="connsiteY0" fmla="*/ 0 h 2327463"/>
                <a:gd name="connsiteX1" fmla="*/ 1586961 w 1749686"/>
                <a:gd name="connsiteY1" fmla="*/ 1720075 h 2327463"/>
                <a:gd name="connsiteX2" fmla="*/ 0 w 1749686"/>
                <a:gd name="connsiteY2" fmla="*/ 2327463 h 2327463"/>
              </a:gdLst>
              <a:ahLst/>
              <a:cxnLst>
                <a:cxn ang="0">
                  <a:pos x="connsiteX0" y="connsiteY0"/>
                </a:cxn>
                <a:cxn ang="0">
                  <a:pos x="connsiteX1" y="connsiteY1"/>
                </a:cxn>
                <a:cxn ang="0">
                  <a:pos x="connsiteX2" y="connsiteY2"/>
                </a:cxn>
              </a:cxnLst>
              <a:rect l="l" t="t" r="r" b="b"/>
              <a:pathLst>
                <a:path w="1749686" h="2327463">
                  <a:moveTo>
                    <a:pt x="1749686" y="0"/>
                  </a:moveTo>
                  <a:lnTo>
                    <a:pt x="1586961" y="1720075"/>
                  </a:lnTo>
                  <a:lnTo>
                    <a:pt x="0" y="2327463"/>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id="{7A7F67F7-F1D3-4326-8B90-11BC4F5299E4}"/>
                </a:ext>
              </a:extLst>
            </p:cNvPr>
            <p:cNvSpPr/>
            <p:nvPr/>
          </p:nvSpPr>
          <p:spPr>
            <a:xfrm>
              <a:off x="2724067" y="4991303"/>
              <a:ext cx="3720532" cy="2327463"/>
            </a:xfrm>
            <a:custGeom>
              <a:avLst/>
              <a:gdLst>
                <a:gd name="connsiteX0" fmla="*/ 3720532 w 3720532"/>
                <a:gd name="connsiteY0" fmla="*/ 0 h 2327463"/>
                <a:gd name="connsiteX1" fmla="*/ 1970846 w 3720532"/>
                <a:gd name="connsiteY1" fmla="*/ 2327463 h 2327463"/>
                <a:gd name="connsiteX2" fmla="*/ 0 w 3720532"/>
                <a:gd name="connsiteY2" fmla="*/ 633200 h 2327463"/>
              </a:gdLst>
              <a:ahLst/>
              <a:cxnLst>
                <a:cxn ang="0">
                  <a:pos x="connsiteX0" y="connsiteY0"/>
                </a:cxn>
                <a:cxn ang="0">
                  <a:pos x="connsiteX1" y="connsiteY1"/>
                </a:cxn>
                <a:cxn ang="0">
                  <a:pos x="connsiteX2" y="connsiteY2"/>
                </a:cxn>
              </a:cxnLst>
              <a:rect l="l" t="t" r="r" b="b"/>
              <a:pathLst>
                <a:path w="3720532" h="2327463">
                  <a:moveTo>
                    <a:pt x="3720532" y="0"/>
                  </a:moveTo>
                  <a:lnTo>
                    <a:pt x="1970846" y="2327463"/>
                  </a:lnTo>
                  <a:lnTo>
                    <a:pt x="0" y="633200"/>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a:extLst>
                <a:ext uri="{FF2B5EF4-FFF2-40B4-BE49-F238E27FC236}">
                  <a16:creationId xmlns:a16="http://schemas.microsoft.com/office/drawing/2014/main" id="{F8808548-904D-448B-B314-853547CFA494}"/>
                </a:ext>
              </a:extLst>
            </p:cNvPr>
            <p:cNvSpPr/>
            <p:nvPr/>
          </p:nvSpPr>
          <p:spPr>
            <a:xfrm>
              <a:off x="4694912" y="7182959"/>
              <a:ext cx="4064000" cy="121183"/>
            </a:xfrm>
            <a:custGeom>
              <a:avLst/>
              <a:gdLst>
                <a:gd name="connsiteX0" fmla="*/ 3377340 w 4064000"/>
                <a:gd name="connsiteY0" fmla="*/ 0 h 121183"/>
                <a:gd name="connsiteX1" fmla="*/ 4064000 w 4064000"/>
                <a:gd name="connsiteY1" fmla="*/ 121183 h 121183"/>
                <a:gd name="connsiteX2" fmla="*/ 0 w 4064000"/>
                <a:gd name="connsiteY2" fmla="*/ 121183 h 121183"/>
              </a:gdLst>
              <a:ahLst/>
              <a:cxnLst>
                <a:cxn ang="0">
                  <a:pos x="connsiteX0" y="connsiteY0"/>
                </a:cxn>
                <a:cxn ang="0">
                  <a:pos x="connsiteX1" y="connsiteY1"/>
                </a:cxn>
                <a:cxn ang="0">
                  <a:pos x="connsiteX2" y="connsiteY2"/>
                </a:cxn>
              </a:cxnLst>
              <a:rect l="l" t="t" r="r" b="b"/>
              <a:pathLst>
                <a:path w="4064000" h="121183">
                  <a:moveTo>
                    <a:pt x="3377340" y="0"/>
                  </a:moveTo>
                  <a:lnTo>
                    <a:pt x="4064000" y="121183"/>
                  </a:lnTo>
                  <a:lnTo>
                    <a:pt x="0" y="121183"/>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形状 55">
              <a:extLst>
                <a:ext uri="{FF2B5EF4-FFF2-40B4-BE49-F238E27FC236}">
                  <a16:creationId xmlns:a16="http://schemas.microsoft.com/office/drawing/2014/main" id="{4B193A10-85A0-4B7B-BB5D-50B3DAEB1980}"/>
                </a:ext>
              </a:extLst>
            </p:cNvPr>
            <p:cNvSpPr/>
            <p:nvPr/>
          </p:nvSpPr>
          <p:spPr>
            <a:xfrm>
              <a:off x="4682558" y="6703530"/>
              <a:ext cx="3377340" cy="607388"/>
            </a:xfrm>
            <a:custGeom>
              <a:avLst/>
              <a:gdLst>
                <a:gd name="connsiteX0" fmla="*/ 1586961 w 3377340"/>
                <a:gd name="connsiteY0" fmla="*/ 0 h 607388"/>
                <a:gd name="connsiteX1" fmla="*/ 3377340 w 3377340"/>
                <a:gd name="connsiteY1" fmla="*/ 486205 h 607388"/>
                <a:gd name="connsiteX2" fmla="*/ 0 w 3377340"/>
                <a:gd name="connsiteY2" fmla="*/ 607388 h 607388"/>
              </a:gdLst>
              <a:ahLst/>
              <a:cxnLst>
                <a:cxn ang="0">
                  <a:pos x="connsiteX0" y="connsiteY0"/>
                </a:cxn>
                <a:cxn ang="0">
                  <a:pos x="connsiteX1" y="connsiteY1"/>
                </a:cxn>
                <a:cxn ang="0">
                  <a:pos x="connsiteX2" y="connsiteY2"/>
                </a:cxn>
              </a:cxnLst>
              <a:rect l="l" t="t" r="r" b="b"/>
              <a:pathLst>
                <a:path w="3377340" h="607388">
                  <a:moveTo>
                    <a:pt x="1586961" y="0"/>
                  </a:moveTo>
                  <a:lnTo>
                    <a:pt x="3377340" y="486205"/>
                  </a:lnTo>
                  <a:lnTo>
                    <a:pt x="0" y="607388"/>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形状 56">
              <a:extLst>
                <a:ext uri="{FF2B5EF4-FFF2-40B4-BE49-F238E27FC236}">
                  <a16:creationId xmlns:a16="http://schemas.microsoft.com/office/drawing/2014/main" id="{A5C70AAA-B8EC-470E-82E8-FE97E6D27074}"/>
                </a:ext>
              </a:extLst>
            </p:cNvPr>
            <p:cNvSpPr/>
            <p:nvPr/>
          </p:nvSpPr>
          <p:spPr>
            <a:xfrm>
              <a:off x="630913" y="5624503"/>
              <a:ext cx="4064000" cy="1694263"/>
            </a:xfrm>
            <a:custGeom>
              <a:avLst/>
              <a:gdLst>
                <a:gd name="connsiteX0" fmla="*/ 2093154 w 4064000"/>
                <a:gd name="connsiteY0" fmla="*/ 0 h 1694263"/>
                <a:gd name="connsiteX1" fmla="*/ 4064000 w 4064000"/>
                <a:gd name="connsiteY1" fmla="*/ 1694263 h 1694263"/>
                <a:gd name="connsiteX2" fmla="*/ 0 w 4064000"/>
                <a:gd name="connsiteY2" fmla="*/ 1694263 h 1694263"/>
              </a:gdLst>
              <a:ahLst/>
              <a:cxnLst>
                <a:cxn ang="0">
                  <a:pos x="connsiteX0" y="connsiteY0"/>
                </a:cxn>
                <a:cxn ang="0">
                  <a:pos x="connsiteX1" y="connsiteY1"/>
                </a:cxn>
                <a:cxn ang="0">
                  <a:pos x="connsiteX2" y="connsiteY2"/>
                </a:cxn>
              </a:cxnLst>
              <a:rect l="l" t="t" r="r" b="b"/>
              <a:pathLst>
                <a:path w="4064000" h="1694263">
                  <a:moveTo>
                    <a:pt x="2093154" y="0"/>
                  </a:moveTo>
                  <a:lnTo>
                    <a:pt x="4064000" y="1694263"/>
                  </a:lnTo>
                  <a:lnTo>
                    <a:pt x="0" y="1694263"/>
                  </a:lnTo>
                  <a:close/>
                </a:path>
              </a:pathLst>
            </a:custGeom>
            <a:grpFill/>
            <a:ln w="6350">
              <a:solidFill>
                <a:schemeClr val="accent1">
                  <a:lumMod val="7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圆角 6">
            <a:extLst>
              <a:ext uri="{FF2B5EF4-FFF2-40B4-BE49-F238E27FC236}">
                <a16:creationId xmlns:a16="http://schemas.microsoft.com/office/drawing/2014/main" id="{6DC54BB0-FEBF-4D0A-8A0E-10F23C15BB2E}"/>
              </a:ext>
            </a:extLst>
          </p:cNvPr>
          <p:cNvSpPr/>
          <p:nvPr/>
        </p:nvSpPr>
        <p:spPr>
          <a:xfrm rot="5400000">
            <a:off x="5362000" y="1563721"/>
            <a:ext cx="1468001" cy="1468001"/>
          </a:xfrm>
          <a:prstGeom prst="roundRect">
            <a:avLst/>
          </a:prstGeom>
          <a:solidFill>
            <a:schemeClr val="accent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a16="http://schemas.microsoft.com/office/drawing/2014/main" id="{4D8ABE89-0657-4EF7-9A51-A83453D5B8E3}"/>
              </a:ext>
            </a:extLst>
          </p:cNvPr>
          <p:cNvSpPr/>
          <p:nvPr/>
        </p:nvSpPr>
        <p:spPr>
          <a:xfrm rot="2700000">
            <a:off x="5362000" y="1563721"/>
            <a:ext cx="1468001" cy="146800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占位符 13">
            <a:extLst>
              <a:ext uri="{FF2B5EF4-FFF2-40B4-BE49-F238E27FC236}">
                <a16:creationId xmlns:a16="http://schemas.microsoft.com/office/drawing/2014/main" id="{A5D61B1C-A18A-4E08-BA55-F4EAD1EDB0D1}"/>
              </a:ext>
            </a:extLst>
          </p:cNvPr>
          <p:cNvSpPr>
            <a:spLocks noGrp="1"/>
          </p:cNvSpPr>
          <p:nvPr>
            <p:ph type="body" sz="quarter" idx="10" hasCustomPrompt="1"/>
          </p:nvPr>
        </p:nvSpPr>
        <p:spPr>
          <a:xfrm>
            <a:off x="5362000" y="1794753"/>
            <a:ext cx="1468001" cy="1015663"/>
          </a:xfrm>
          <a:prstGeom prst="rect">
            <a:avLst/>
          </a:prstGeom>
        </p:spPr>
        <p:txBody>
          <a:bodyPr wrap="square">
            <a:sp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zh-CN" altLang="en-US" sz="6000" b="1" kern="1200" noProof="0">
                <a:solidFill>
                  <a:schemeClr val="bg1"/>
                </a:solidFill>
                <a:latin typeface="+mn-lt"/>
                <a:ea typeface="+mn-ea"/>
                <a:cs typeface="+mn-cs"/>
              </a:defRPr>
            </a:lvl1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a:ln>
                  <a:noFill/>
                </a:ln>
                <a:solidFill>
                  <a:prstClr val="white"/>
                </a:solidFill>
                <a:effectLst/>
                <a:uLnTx/>
                <a:uFillTx/>
                <a:latin typeface="+mn-lt"/>
                <a:ea typeface="+mn-ea"/>
                <a:cs typeface="+mn-cs"/>
              </a:rPr>
              <a:t>01</a:t>
            </a:r>
            <a:endParaRPr kumimoji="0" lang="zh-CN" altLang="en-US" sz="6000" b="1" i="0" u="none" strike="noStrike" kern="1200" cap="none" spc="0" normalizeH="0" baseline="0" noProof="0">
              <a:ln>
                <a:noFill/>
              </a:ln>
              <a:solidFill>
                <a:prstClr val="white"/>
              </a:solidFill>
              <a:effectLst/>
              <a:uLnTx/>
              <a:uFillTx/>
              <a:latin typeface="+mn-lt"/>
              <a:ea typeface="+mn-ea"/>
              <a:cs typeface="+mn-cs"/>
            </a:endParaRPr>
          </a:p>
        </p:txBody>
      </p:sp>
      <p:sp>
        <p:nvSpPr>
          <p:cNvPr id="19" name="文本占位符 18">
            <a:extLst>
              <a:ext uri="{FF2B5EF4-FFF2-40B4-BE49-F238E27FC236}">
                <a16:creationId xmlns:a16="http://schemas.microsoft.com/office/drawing/2014/main" id="{2651FB2E-BB6B-4287-BDA4-ABDFF10E433F}"/>
              </a:ext>
            </a:extLst>
          </p:cNvPr>
          <p:cNvSpPr>
            <a:spLocks noGrp="1"/>
          </p:cNvSpPr>
          <p:nvPr>
            <p:ph type="body" sz="quarter" idx="11" hasCustomPrompt="1"/>
          </p:nvPr>
        </p:nvSpPr>
        <p:spPr>
          <a:xfrm>
            <a:off x="3150268" y="3735940"/>
            <a:ext cx="5891465" cy="769441"/>
          </a:xfrm>
          <a:prstGeom prst="rect">
            <a:avLst/>
          </a:prstGeom>
        </p:spPr>
        <p:txBody>
          <a:bodyPr wrap="square">
            <a:spAutoFit/>
          </a:bodyPr>
          <a:lstStyle>
            <a:lvl1pPr marL="0" marR="0" indent="0" algn="ctr" defTabSz="914377" rtl="0" eaLnBrk="1" fontAlgn="auto" latinLnBrk="0" hangingPunct="1">
              <a:lnSpc>
                <a:spcPct val="100000"/>
              </a:lnSpc>
              <a:spcBef>
                <a:spcPts val="0"/>
              </a:spcBef>
              <a:spcAft>
                <a:spcPts val="0"/>
              </a:spcAft>
              <a:buClrTx/>
              <a:buSzTx/>
              <a:buFontTx/>
              <a:buNone/>
              <a:tabLst/>
              <a:defRPr kumimoji="0" lang="zh-CN" altLang="en-US" sz="4400" b="1" i="0" u="none" strike="noStrike" kern="1200" cap="none" spc="0" normalizeH="0" baseline="0" noProof="0" dirty="0">
                <a:ln>
                  <a:noFill/>
                </a:ln>
                <a:solidFill>
                  <a:schemeClr val="accent1"/>
                </a:solidFill>
                <a:effectLst/>
                <a:uLnTx/>
                <a:uFillTx/>
                <a:latin typeface="+mn-lt"/>
                <a:ea typeface="+mn-ea"/>
                <a:cs typeface="+mn-cs"/>
              </a:defRPr>
            </a:lvl1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a:ln>
                  <a:noFill/>
                </a:ln>
                <a:solidFill>
                  <a:srgbClr val="1F2124"/>
                </a:solidFill>
                <a:effectLst/>
                <a:uLnTx/>
                <a:uFillTx/>
                <a:latin typeface="+mn-lt"/>
                <a:ea typeface="+mn-ea"/>
                <a:cs typeface="+mn-cs"/>
              </a:rPr>
              <a:t>点击此处添加文字</a:t>
            </a:r>
            <a:endParaRPr kumimoji="0" lang="zh-CN" altLang="en-US" sz="4400" b="1" i="0" u="none" strike="noStrike" kern="1200" cap="none" spc="0" normalizeH="0" baseline="0" noProof="0" dirty="0">
              <a:ln>
                <a:noFill/>
              </a:ln>
              <a:solidFill>
                <a:srgbClr val="1F2124"/>
              </a:solidFill>
              <a:effectLst/>
              <a:uLnTx/>
              <a:uFillTx/>
              <a:latin typeface="微软雅黑"/>
              <a:ea typeface="+mn-ea"/>
              <a:cs typeface="+mn-cs"/>
            </a:endParaRPr>
          </a:p>
        </p:txBody>
      </p:sp>
      <p:sp>
        <p:nvSpPr>
          <p:cNvPr id="20" name="文本占位符 18">
            <a:extLst>
              <a:ext uri="{FF2B5EF4-FFF2-40B4-BE49-F238E27FC236}">
                <a16:creationId xmlns:a16="http://schemas.microsoft.com/office/drawing/2014/main" id="{BDD1DBF8-FD5A-470D-B2EF-73CCAF375D48}"/>
              </a:ext>
            </a:extLst>
          </p:cNvPr>
          <p:cNvSpPr>
            <a:spLocks noGrp="1"/>
          </p:cNvSpPr>
          <p:nvPr>
            <p:ph type="body" sz="quarter" idx="12" hasCustomPrompt="1"/>
          </p:nvPr>
        </p:nvSpPr>
        <p:spPr>
          <a:xfrm>
            <a:off x="3146719" y="4619185"/>
            <a:ext cx="5891465" cy="338554"/>
          </a:xfrm>
          <a:prstGeom prst="rect">
            <a:avLst/>
          </a:prstGeom>
        </p:spPr>
        <p:txBody>
          <a:bodyPr wrap="square">
            <a:spAutoFit/>
          </a:bodyPr>
          <a:lstStyle>
            <a:lvl1pPr marL="0" marR="0" indent="0" algn="ctr" defTabSz="914377" rtl="0" eaLnBrk="1" fontAlgn="auto" latinLnBrk="0" hangingPunct="1">
              <a:lnSpc>
                <a:spcPct val="100000"/>
              </a:lnSpc>
              <a:spcBef>
                <a:spcPts val="0"/>
              </a:spcBef>
              <a:spcAft>
                <a:spcPts val="0"/>
              </a:spcAft>
              <a:buClrTx/>
              <a:buSzTx/>
              <a:buFontTx/>
              <a:buNone/>
              <a:tabLst/>
              <a:defRPr kumimoji="0" lang="en-US" altLang="zh-CN" sz="1600" b="0" i="0" u="none" strike="noStrike" kern="1200" cap="none" spc="0" normalizeH="0" baseline="0" noProof="0">
                <a:ln>
                  <a:noFill/>
                </a:ln>
                <a:solidFill>
                  <a:sysClr val="windowText" lastClr="000000">
                    <a:lumMod val="85000"/>
                    <a:lumOff val="15000"/>
                  </a:sysClr>
                </a:solidFill>
                <a:effectLst/>
                <a:uLnTx/>
                <a:uFillTx/>
                <a:latin typeface="微软雅黑"/>
                <a:ea typeface="+mn-ea"/>
                <a:cs typeface="+mn-cs"/>
              </a:defRPr>
            </a:lvl1p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ysClr val="windowText" lastClr="000000">
                    <a:lumMod val="85000"/>
                    <a:lumOff val="15000"/>
                  </a:sysClr>
                </a:solidFill>
                <a:effectLst/>
                <a:uLnTx/>
                <a:uFillTx/>
                <a:latin typeface="微软雅黑"/>
                <a:ea typeface="+mn-ea"/>
                <a:cs typeface="+mn-cs"/>
              </a:rPr>
              <a:t>Please Add Text Here</a:t>
            </a:r>
          </a:p>
        </p:txBody>
      </p:sp>
      <p:cxnSp>
        <p:nvCxnSpPr>
          <p:cNvPr id="11" name="直接连接符 10">
            <a:extLst>
              <a:ext uri="{FF2B5EF4-FFF2-40B4-BE49-F238E27FC236}">
                <a16:creationId xmlns:a16="http://schemas.microsoft.com/office/drawing/2014/main" id="{4185B1F0-11E1-4DD8-9785-BF0E5EEDEFB4}"/>
              </a:ext>
            </a:extLst>
          </p:cNvPr>
          <p:cNvCxnSpPr>
            <a:cxnSpLocks/>
          </p:cNvCxnSpPr>
          <p:nvPr/>
        </p:nvCxnSpPr>
        <p:spPr>
          <a:xfrm>
            <a:off x="3491201" y="4548634"/>
            <a:ext cx="5209599" cy="0"/>
          </a:xfrm>
          <a:prstGeom prst="line">
            <a:avLst/>
          </a:prstGeom>
          <a:ln w="12700">
            <a:gradFill flip="none" rotWithShape="1">
              <a:gsLst>
                <a:gs pos="0">
                  <a:schemeClr val="accent1">
                    <a:alpha val="0"/>
                  </a:schemeClr>
                </a:gs>
                <a:gs pos="50000">
                  <a:schemeClr val="accent1"/>
                </a:gs>
                <a:gs pos="100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15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内容">
    <p:spTree>
      <p:nvGrpSpPr>
        <p:cNvPr id="1" name=""/>
        <p:cNvGrpSpPr/>
        <p:nvPr/>
      </p:nvGrpSpPr>
      <p:grpSpPr>
        <a:xfrm>
          <a:off x="0" y="0"/>
          <a:ext cx="0" cy="0"/>
          <a:chOff x="0" y="0"/>
          <a:chExt cx="0" cy="0"/>
        </a:xfrm>
      </p:grpSpPr>
      <p:cxnSp>
        <p:nvCxnSpPr>
          <p:cNvPr id="6" name="直接连接符 5">
            <a:extLst>
              <a:ext uri="{FF2B5EF4-FFF2-40B4-BE49-F238E27FC236}">
                <a16:creationId xmlns:a16="http://schemas.microsoft.com/office/drawing/2014/main" id="{FFBB48E9-07B3-451A-8F6D-4C147E277FA4}"/>
              </a:ext>
            </a:extLst>
          </p:cNvPr>
          <p:cNvCxnSpPr>
            <a:cxnSpLocks/>
          </p:cNvCxnSpPr>
          <p:nvPr/>
        </p:nvCxnSpPr>
        <p:spPr>
          <a:xfrm>
            <a:off x="195532" y="719912"/>
            <a:ext cx="1199646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矩形: 圆角 6">
            <a:extLst>
              <a:ext uri="{FF2B5EF4-FFF2-40B4-BE49-F238E27FC236}">
                <a16:creationId xmlns:a16="http://schemas.microsoft.com/office/drawing/2014/main" id="{5A4826ED-10D7-4311-8061-2E5A1A4CE1EB}"/>
              </a:ext>
            </a:extLst>
          </p:cNvPr>
          <p:cNvSpPr/>
          <p:nvPr/>
        </p:nvSpPr>
        <p:spPr>
          <a:xfrm>
            <a:off x="-74532" y="160310"/>
            <a:ext cx="706992" cy="568895"/>
          </a:xfrm>
          <a:prstGeom prst="roundRect">
            <a:avLst>
              <a:gd name="adj" fmla="val 126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id="{02BA07BF-69A1-4B3E-A48C-5CC7B8266DFE}"/>
              </a:ext>
            </a:extLst>
          </p:cNvPr>
          <p:cNvSpPr/>
          <p:nvPr/>
        </p:nvSpPr>
        <p:spPr>
          <a:xfrm>
            <a:off x="399142" y="86618"/>
            <a:ext cx="45719" cy="7162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占位符 11">
            <a:extLst>
              <a:ext uri="{FF2B5EF4-FFF2-40B4-BE49-F238E27FC236}">
                <a16:creationId xmlns:a16="http://schemas.microsoft.com/office/drawing/2014/main" id="{344AC6BC-041D-4C5D-A881-0A82ADAD41C4}"/>
              </a:ext>
            </a:extLst>
          </p:cNvPr>
          <p:cNvSpPr>
            <a:spLocks noGrp="1"/>
          </p:cNvSpPr>
          <p:nvPr>
            <p:ph type="body" sz="quarter" idx="10" hasCustomPrompt="1"/>
          </p:nvPr>
        </p:nvSpPr>
        <p:spPr>
          <a:xfrm>
            <a:off x="660400" y="151858"/>
            <a:ext cx="10858500" cy="525016"/>
          </a:xfrm>
          <a:prstGeom prst="rect">
            <a:avLst/>
          </a:prstGeom>
        </p:spPr>
        <p:txBody>
          <a:bodyPr wrap="square">
            <a:spAutoFit/>
          </a:bodyPr>
          <a:lstStyle>
            <a:lvl1pPr marL="0" marR="0" indent="0" algn="l" defTabSz="914377" rtl="0" eaLnBrk="1" fontAlgn="auto" latinLnBrk="0" hangingPunct="1">
              <a:lnSpc>
                <a:spcPct val="130000"/>
              </a:lnSpc>
              <a:spcBef>
                <a:spcPts val="1000"/>
              </a:spcBef>
              <a:spcAft>
                <a:spcPts val="0"/>
              </a:spcAft>
              <a:buClrTx/>
              <a:buSzTx/>
              <a:buFontTx/>
              <a:buNone/>
              <a:tabLst/>
              <a:defRPr kumimoji="0" lang="zh-CN" altLang="en-US" sz="2400" b="1" i="0" u="none" strike="noStrike" kern="1200" cap="none" spc="0" normalizeH="0" baseline="0" noProof="0">
                <a:ln>
                  <a:noFill/>
                </a:ln>
                <a:solidFill>
                  <a:schemeClr val="tx1">
                    <a:lumMod val="75000"/>
                    <a:lumOff val="25000"/>
                  </a:schemeClr>
                </a:solidFill>
                <a:effectLst/>
                <a:uLnTx/>
                <a:uFillTx/>
                <a:latin typeface="+mn-lt"/>
                <a:ea typeface="+mn-ea"/>
                <a:cs typeface="+mn-cs"/>
              </a:defRPr>
            </a:lvl1pPr>
          </a:lstStyle>
          <a:p>
            <a:pPr marL="0" marR="0" lvl="0" indent="0" algn="l" defTabSz="914377" rtl="0" eaLnBrk="1" fontAlgn="auto" latinLnBrk="0" hangingPunct="1">
              <a:lnSpc>
                <a:spcPct val="130000"/>
              </a:lnSpc>
              <a:spcBef>
                <a:spcPts val="1000"/>
              </a:spcBef>
              <a:spcAft>
                <a:spcPts val="0"/>
              </a:spcAft>
              <a:buClrTx/>
              <a:buSzTx/>
              <a:buFontTx/>
              <a:buNone/>
              <a:tabLst/>
              <a:defRPr/>
            </a:pPr>
            <a:r>
              <a:rPr kumimoji="0" lang="zh-CN" altLang="en-US" sz="2400" b="1" i="0" u="none" strike="noStrike" kern="1200" cap="none" spc="0" normalizeH="0" baseline="0" noProof="0">
                <a:ln>
                  <a:noFill/>
                </a:ln>
                <a:solidFill>
                  <a:prstClr val="black">
                    <a:lumMod val="75000"/>
                    <a:lumOff val="25000"/>
                  </a:prstClr>
                </a:solidFill>
                <a:effectLst/>
                <a:uLnTx/>
                <a:uFillTx/>
                <a:latin typeface="+mn-lt"/>
                <a:ea typeface="+mn-ea"/>
                <a:cs typeface="+mn-cs"/>
              </a:rPr>
              <a:t>点击此处添加文字</a:t>
            </a:r>
          </a:p>
        </p:txBody>
      </p:sp>
    </p:spTree>
    <p:extLst>
      <p:ext uri="{BB962C8B-B14F-4D97-AF65-F5344CB8AC3E}">
        <p14:creationId xmlns:p14="http://schemas.microsoft.com/office/powerpoint/2010/main" val="402593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4.1内容">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4195DE71-5C9C-49DB-858E-13C5C291BB42}"/>
              </a:ext>
            </a:extLst>
          </p:cNvPr>
          <p:cNvSpPr>
            <a:spLocks noGrp="1"/>
          </p:cNvSpPr>
          <p:nvPr>
            <p:ph type="pic" sz="quarter" idx="10"/>
          </p:nvPr>
        </p:nvSpPr>
        <p:spPr>
          <a:xfrm>
            <a:off x="1141413" y="1758950"/>
            <a:ext cx="1689100" cy="1689100"/>
          </a:xfrm>
          <a:prstGeom prst="roundRect">
            <a:avLst/>
          </a:prstGeom>
        </p:spPr>
        <p:txBody>
          <a:bodyPr/>
          <a:lstStyle/>
          <a:p>
            <a:r>
              <a:rPr lang="zh-CN" altLang="en-US"/>
              <a:t>单击图标添加图片</a:t>
            </a:r>
          </a:p>
        </p:txBody>
      </p:sp>
      <p:sp>
        <p:nvSpPr>
          <p:cNvPr id="8" name="图片占位符 6">
            <a:extLst>
              <a:ext uri="{FF2B5EF4-FFF2-40B4-BE49-F238E27FC236}">
                <a16:creationId xmlns:a16="http://schemas.microsoft.com/office/drawing/2014/main" id="{98CE6A0E-320A-4FD4-AF71-33799CA2D33E}"/>
              </a:ext>
            </a:extLst>
          </p:cNvPr>
          <p:cNvSpPr>
            <a:spLocks noGrp="1"/>
          </p:cNvSpPr>
          <p:nvPr>
            <p:ph type="pic" sz="quarter" idx="11"/>
          </p:nvPr>
        </p:nvSpPr>
        <p:spPr>
          <a:xfrm>
            <a:off x="3925260" y="1758950"/>
            <a:ext cx="1689100" cy="1689100"/>
          </a:xfrm>
          <a:prstGeom prst="roundRect">
            <a:avLst/>
          </a:prstGeom>
        </p:spPr>
        <p:txBody>
          <a:bodyPr/>
          <a:lstStyle/>
          <a:p>
            <a:r>
              <a:rPr lang="zh-CN" altLang="en-US"/>
              <a:t>单击图标添加图片</a:t>
            </a:r>
          </a:p>
        </p:txBody>
      </p:sp>
      <p:sp>
        <p:nvSpPr>
          <p:cNvPr id="9" name="图片占位符 6">
            <a:extLst>
              <a:ext uri="{FF2B5EF4-FFF2-40B4-BE49-F238E27FC236}">
                <a16:creationId xmlns:a16="http://schemas.microsoft.com/office/drawing/2014/main" id="{55BCF595-8E03-4B46-9B5C-10010C8B56E6}"/>
              </a:ext>
            </a:extLst>
          </p:cNvPr>
          <p:cNvSpPr>
            <a:spLocks noGrp="1"/>
          </p:cNvSpPr>
          <p:nvPr>
            <p:ph type="pic" sz="quarter" idx="12"/>
          </p:nvPr>
        </p:nvSpPr>
        <p:spPr>
          <a:xfrm>
            <a:off x="6715490" y="1758950"/>
            <a:ext cx="1689100" cy="1689100"/>
          </a:xfrm>
          <a:prstGeom prst="roundRect">
            <a:avLst/>
          </a:prstGeom>
        </p:spPr>
        <p:txBody>
          <a:bodyPr/>
          <a:lstStyle/>
          <a:p>
            <a:r>
              <a:rPr lang="zh-CN" altLang="en-US"/>
              <a:t>单击图标添加图片</a:t>
            </a:r>
          </a:p>
        </p:txBody>
      </p:sp>
      <p:sp>
        <p:nvSpPr>
          <p:cNvPr id="10" name="图片占位符 6">
            <a:extLst>
              <a:ext uri="{FF2B5EF4-FFF2-40B4-BE49-F238E27FC236}">
                <a16:creationId xmlns:a16="http://schemas.microsoft.com/office/drawing/2014/main" id="{4D43F113-233D-4C0C-9280-D7F972834096}"/>
              </a:ext>
            </a:extLst>
          </p:cNvPr>
          <p:cNvSpPr>
            <a:spLocks noGrp="1"/>
          </p:cNvSpPr>
          <p:nvPr>
            <p:ph type="pic" sz="quarter" idx="13"/>
          </p:nvPr>
        </p:nvSpPr>
        <p:spPr>
          <a:xfrm>
            <a:off x="9502667" y="1758950"/>
            <a:ext cx="1689100" cy="1689100"/>
          </a:xfrm>
          <a:prstGeom prst="roundRect">
            <a:avLst/>
          </a:prstGeom>
        </p:spPr>
        <p:txBody>
          <a:bodyPr/>
          <a:lstStyle/>
          <a:p>
            <a:r>
              <a:rPr lang="zh-CN" altLang="en-US"/>
              <a:t>单击图标添加图片</a:t>
            </a:r>
          </a:p>
        </p:txBody>
      </p:sp>
      <p:cxnSp>
        <p:nvCxnSpPr>
          <p:cNvPr id="6" name="直接连接符 5">
            <a:extLst>
              <a:ext uri="{FF2B5EF4-FFF2-40B4-BE49-F238E27FC236}">
                <a16:creationId xmlns:a16="http://schemas.microsoft.com/office/drawing/2014/main" id="{BB9BCA39-C100-4355-9CBC-ADD17533B158}"/>
              </a:ext>
            </a:extLst>
          </p:cNvPr>
          <p:cNvCxnSpPr>
            <a:cxnSpLocks/>
          </p:cNvCxnSpPr>
          <p:nvPr/>
        </p:nvCxnSpPr>
        <p:spPr>
          <a:xfrm>
            <a:off x="195532" y="719912"/>
            <a:ext cx="1199646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矩形: 圆角 10">
            <a:extLst>
              <a:ext uri="{FF2B5EF4-FFF2-40B4-BE49-F238E27FC236}">
                <a16:creationId xmlns:a16="http://schemas.microsoft.com/office/drawing/2014/main" id="{687389F5-75B1-45BC-8DA5-92B8724A4798}"/>
              </a:ext>
            </a:extLst>
          </p:cNvPr>
          <p:cNvSpPr/>
          <p:nvPr/>
        </p:nvSpPr>
        <p:spPr>
          <a:xfrm>
            <a:off x="-74532" y="160310"/>
            <a:ext cx="706992" cy="568895"/>
          </a:xfrm>
          <a:prstGeom prst="roundRect">
            <a:avLst>
              <a:gd name="adj" fmla="val 126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a:extLst>
              <a:ext uri="{FF2B5EF4-FFF2-40B4-BE49-F238E27FC236}">
                <a16:creationId xmlns:a16="http://schemas.microsoft.com/office/drawing/2014/main" id="{FE5D3C19-B9B0-4676-B3D9-5E0A291D42A3}"/>
              </a:ext>
            </a:extLst>
          </p:cNvPr>
          <p:cNvSpPr/>
          <p:nvPr/>
        </p:nvSpPr>
        <p:spPr>
          <a:xfrm>
            <a:off x="399142" y="86618"/>
            <a:ext cx="45719" cy="7162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1">
            <a:extLst>
              <a:ext uri="{FF2B5EF4-FFF2-40B4-BE49-F238E27FC236}">
                <a16:creationId xmlns:a16="http://schemas.microsoft.com/office/drawing/2014/main" id="{393840F7-E6B8-4BEF-9EFD-86CAB58841D9}"/>
              </a:ext>
            </a:extLst>
          </p:cNvPr>
          <p:cNvSpPr>
            <a:spLocks noGrp="1"/>
          </p:cNvSpPr>
          <p:nvPr>
            <p:ph type="body" sz="quarter" idx="14" hasCustomPrompt="1"/>
          </p:nvPr>
        </p:nvSpPr>
        <p:spPr>
          <a:xfrm>
            <a:off x="660400" y="151858"/>
            <a:ext cx="10858500" cy="525016"/>
          </a:xfrm>
          <a:prstGeom prst="rect">
            <a:avLst/>
          </a:prstGeom>
        </p:spPr>
        <p:txBody>
          <a:bodyPr wrap="square">
            <a:spAutoFit/>
          </a:bodyPr>
          <a:lstStyle>
            <a:lvl1pPr marL="0" marR="0" indent="0" algn="l" defTabSz="914377" rtl="0" eaLnBrk="1" fontAlgn="auto" latinLnBrk="0" hangingPunct="1">
              <a:lnSpc>
                <a:spcPct val="130000"/>
              </a:lnSpc>
              <a:spcBef>
                <a:spcPts val="1000"/>
              </a:spcBef>
              <a:spcAft>
                <a:spcPts val="0"/>
              </a:spcAft>
              <a:buClrTx/>
              <a:buSzTx/>
              <a:buFontTx/>
              <a:buNone/>
              <a:tabLst/>
              <a:defRPr kumimoji="0" lang="zh-CN" altLang="en-US" sz="2400" b="1" i="0" u="none" strike="noStrike" kern="1200" cap="none" spc="0" normalizeH="0" baseline="0" noProof="0">
                <a:ln>
                  <a:noFill/>
                </a:ln>
                <a:solidFill>
                  <a:schemeClr val="tx1">
                    <a:lumMod val="75000"/>
                    <a:lumOff val="25000"/>
                  </a:schemeClr>
                </a:solidFill>
                <a:effectLst/>
                <a:uLnTx/>
                <a:uFillTx/>
                <a:latin typeface="+mn-lt"/>
                <a:ea typeface="+mn-ea"/>
                <a:cs typeface="+mn-cs"/>
              </a:defRPr>
            </a:lvl1pPr>
          </a:lstStyle>
          <a:p>
            <a:pPr marL="0" marR="0" lvl="0" indent="0" algn="l" defTabSz="914377" rtl="0" eaLnBrk="1" fontAlgn="auto" latinLnBrk="0" hangingPunct="1">
              <a:lnSpc>
                <a:spcPct val="130000"/>
              </a:lnSpc>
              <a:spcBef>
                <a:spcPts val="1000"/>
              </a:spcBef>
              <a:spcAft>
                <a:spcPts val="0"/>
              </a:spcAft>
              <a:buClrTx/>
              <a:buSzTx/>
              <a:buFontTx/>
              <a:buNone/>
              <a:tabLst/>
              <a:defRPr/>
            </a:pPr>
            <a:r>
              <a:rPr kumimoji="0" lang="zh-CN" altLang="en-US" sz="2400" b="1" i="0" u="none" strike="noStrike" kern="1200" cap="none" spc="0" normalizeH="0" baseline="0" noProof="0">
                <a:ln>
                  <a:noFill/>
                </a:ln>
                <a:solidFill>
                  <a:prstClr val="black">
                    <a:lumMod val="75000"/>
                    <a:lumOff val="25000"/>
                  </a:prstClr>
                </a:solidFill>
                <a:effectLst/>
                <a:uLnTx/>
                <a:uFillTx/>
                <a:latin typeface="+mn-lt"/>
                <a:ea typeface="+mn-ea"/>
                <a:cs typeface="+mn-cs"/>
              </a:rPr>
              <a:t>点击此处添加文字</a:t>
            </a:r>
          </a:p>
        </p:txBody>
      </p:sp>
    </p:spTree>
    <p:extLst>
      <p:ext uri="{BB962C8B-B14F-4D97-AF65-F5344CB8AC3E}">
        <p14:creationId xmlns:p14="http://schemas.microsoft.com/office/powerpoint/2010/main" val="3687243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封底">
    <p:bg>
      <p:bgPr>
        <a:solidFill>
          <a:schemeClr val="accent1"/>
        </a:solidFill>
        <a:effectLst/>
      </p:bgPr>
    </p:bg>
    <p:spTree>
      <p:nvGrpSpPr>
        <p:cNvPr id="1" name=""/>
        <p:cNvGrpSpPr/>
        <p:nvPr/>
      </p:nvGrpSpPr>
      <p:grpSpPr>
        <a:xfrm>
          <a:off x="0" y="0"/>
          <a:ext cx="0" cy="0"/>
          <a:chOff x="0" y="0"/>
          <a:chExt cx="0" cy="0"/>
        </a:xfrm>
      </p:grpSpPr>
      <p:grpSp>
        <p:nvGrpSpPr>
          <p:cNvPr id="52" name="组合 51">
            <a:extLst>
              <a:ext uri="{FF2B5EF4-FFF2-40B4-BE49-F238E27FC236}">
                <a16:creationId xmlns:a16="http://schemas.microsoft.com/office/drawing/2014/main" id="{3ACDF1F5-4974-487A-8437-B21C28BF278F}"/>
              </a:ext>
            </a:extLst>
          </p:cNvPr>
          <p:cNvGrpSpPr/>
          <p:nvPr/>
        </p:nvGrpSpPr>
        <p:grpSpPr>
          <a:xfrm>
            <a:off x="0" y="0"/>
            <a:ext cx="12192001" cy="6858001"/>
            <a:chOff x="-3433087" y="460765"/>
            <a:chExt cx="12192001" cy="6858001"/>
          </a:xfrm>
          <a:solidFill>
            <a:schemeClr val="lt1">
              <a:alpha val="0"/>
            </a:schemeClr>
          </a:solidFill>
        </p:grpSpPr>
        <p:sp>
          <p:nvSpPr>
            <p:cNvPr id="53" name="任意多边形: 形状 52">
              <a:extLst>
                <a:ext uri="{FF2B5EF4-FFF2-40B4-BE49-F238E27FC236}">
                  <a16:creationId xmlns:a16="http://schemas.microsoft.com/office/drawing/2014/main" id="{3D1C6F83-8988-4018-91EB-9AAECA3E5FE0}"/>
                </a:ext>
              </a:extLst>
            </p:cNvPr>
            <p:cNvSpPr/>
            <p:nvPr/>
          </p:nvSpPr>
          <p:spPr>
            <a:xfrm>
              <a:off x="770496" y="2802068"/>
              <a:ext cx="3180410" cy="2822434"/>
            </a:xfrm>
            <a:custGeom>
              <a:avLst/>
              <a:gdLst>
                <a:gd name="connsiteX0" fmla="*/ 0 w 3180410"/>
                <a:gd name="connsiteY0" fmla="*/ 0 h 2822434"/>
                <a:gd name="connsiteX1" fmla="*/ 3180410 w 3180410"/>
                <a:gd name="connsiteY1" fmla="*/ 421739 h 2822434"/>
                <a:gd name="connsiteX2" fmla="*/ 1953571 w 3180410"/>
                <a:gd name="connsiteY2" fmla="*/ 2822434 h 2822434"/>
              </a:gdLst>
              <a:ahLst/>
              <a:cxnLst>
                <a:cxn ang="0">
                  <a:pos x="connsiteX0" y="connsiteY0"/>
                </a:cxn>
                <a:cxn ang="0">
                  <a:pos x="connsiteX1" y="connsiteY1"/>
                </a:cxn>
                <a:cxn ang="0">
                  <a:pos x="connsiteX2" y="connsiteY2"/>
                </a:cxn>
              </a:cxnLst>
              <a:rect l="l" t="t" r="r" b="b"/>
              <a:pathLst>
                <a:path w="3180410" h="2822434">
                  <a:moveTo>
                    <a:pt x="0" y="0"/>
                  </a:moveTo>
                  <a:lnTo>
                    <a:pt x="3180410" y="421739"/>
                  </a:lnTo>
                  <a:lnTo>
                    <a:pt x="1953571" y="2822434"/>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a16="http://schemas.microsoft.com/office/drawing/2014/main" id="{2A0C39CC-8D2A-45BD-99D7-F56C4FFAA8B9}"/>
                </a:ext>
              </a:extLst>
            </p:cNvPr>
            <p:cNvSpPr/>
            <p:nvPr/>
          </p:nvSpPr>
          <p:spPr>
            <a:xfrm>
              <a:off x="452547" y="2802068"/>
              <a:ext cx="2271521" cy="2822434"/>
            </a:xfrm>
            <a:custGeom>
              <a:avLst/>
              <a:gdLst>
                <a:gd name="connsiteX0" fmla="*/ 317950 w 2271521"/>
                <a:gd name="connsiteY0" fmla="*/ 0 h 2822434"/>
                <a:gd name="connsiteX1" fmla="*/ 2271521 w 2271521"/>
                <a:gd name="connsiteY1" fmla="*/ 2822434 h 2822434"/>
                <a:gd name="connsiteX2" fmla="*/ 0 w 2271521"/>
                <a:gd name="connsiteY2" fmla="*/ 2098496 h 2822434"/>
              </a:gdLst>
              <a:ahLst/>
              <a:cxnLst>
                <a:cxn ang="0">
                  <a:pos x="connsiteX0" y="connsiteY0"/>
                </a:cxn>
                <a:cxn ang="0">
                  <a:pos x="connsiteX1" y="connsiteY1"/>
                </a:cxn>
                <a:cxn ang="0">
                  <a:pos x="connsiteX2" y="connsiteY2"/>
                </a:cxn>
              </a:cxnLst>
              <a:rect l="l" t="t" r="r" b="b"/>
              <a:pathLst>
                <a:path w="2271521" h="2822434">
                  <a:moveTo>
                    <a:pt x="317950" y="0"/>
                  </a:moveTo>
                  <a:lnTo>
                    <a:pt x="2271521" y="2822434"/>
                  </a:lnTo>
                  <a:lnTo>
                    <a:pt x="0" y="209849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a:extLst>
                <a:ext uri="{FF2B5EF4-FFF2-40B4-BE49-F238E27FC236}">
                  <a16:creationId xmlns:a16="http://schemas.microsoft.com/office/drawing/2014/main" id="{D0C27EBB-58EB-4886-BA7A-3F300DF2D042}"/>
                </a:ext>
              </a:extLst>
            </p:cNvPr>
            <p:cNvSpPr/>
            <p:nvPr/>
          </p:nvSpPr>
          <p:spPr>
            <a:xfrm>
              <a:off x="452547" y="4900565"/>
              <a:ext cx="2271521" cy="1931479"/>
            </a:xfrm>
            <a:custGeom>
              <a:avLst/>
              <a:gdLst>
                <a:gd name="connsiteX0" fmla="*/ 0 w 2271521"/>
                <a:gd name="connsiteY0" fmla="*/ 0 h 1931479"/>
                <a:gd name="connsiteX1" fmla="*/ 2271521 w 2271521"/>
                <a:gd name="connsiteY1" fmla="*/ 723938 h 1931479"/>
                <a:gd name="connsiteX2" fmla="*/ 266806 w 2271521"/>
                <a:gd name="connsiteY2" fmla="*/ 1931479 h 1931479"/>
              </a:gdLst>
              <a:ahLst/>
              <a:cxnLst>
                <a:cxn ang="0">
                  <a:pos x="connsiteX0" y="connsiteY0"/>
                </a:cxn>
                <a:cxn ang="0">
                  <a:pos x="connsiteX1" y="connsiteY1"/>
                </a:cxn>
                <a:cxn ang="0">
                  <a:pos x="connsiteX2" y="connsiteY2"/>
                </a:cxn>
              </a:cxnLst>
              <a:rect l="l" t="t" r="r" b="b"/>
              <a:pathLst>
                <a:path w="2271521" h="1931479">
                  <a:moveTo>
                    <a:pt x="0" y="0"/>
                  </a:moveTo>
                  <a:lnTo>
                    <a:pt x="2271521" y="723938"/>
                  </a:lnTo>
                  <a:lnTo>
                    <a:pt x="266806" y="193147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形状 55">
              <a:extLst>
                <a:ext uri="{FF2B5EF4-FFF2-40B4-BE49-F238E27FC236}">
                  <a16:creationId xmlns:a16="http://schemas.microsoft.com/office/drawing/2014/main" id="{4047CAD9-60D7-4244-8FAB-E42015D6794F}"/>
                </a:ext>
              </a:extLst>
            </p:cNvPr>
            <p:cNvSpPr/>
            <p:nvPr/>
          </p:nvSpPr>
          <p:spPr>
            <a:xfrm>
              <a:off x="-1926122" y="1277982"/>
              <a:ext cx="497769" cy="531992"/>
            </a:xfrm>
            <a:custGeom>
              <a:avLst/>
              <a:gdLst>
                <a:gd name="connsiteX0" fmla="*/ 427231 w 497769"/>
                <a:gd name="connsiteY0" fmla="*/ 0 h 531992"/>
                <a:gd name="connsiteX1" fmla="*/ 497769 w 497769"/>
                <a:gd name="connsiteY1" fmla="*/ 331868 h 531992"/>
                <a:gd name="connsiteX2" fmla="*/ 0 w 497769"/>
                <a:gd name="connsiteY2" fmla="*/ 531992 h 531992"/>
              </a:gdLst>
              <a:ahLst/>
              <a:cxnLst>
                <a:cxn ang="0">
                  <a:pos x="connsiteX0" y="connsiteY0"/>
                </a:cxn>
                <a:cxn ang="0">
                  <a:pos x="connsiteX1" y="connsiteY1"/>
                </a:cxn>
                <a:cxn ang="0">
                  <a:pos x="connsiteX2" y="connsiteY2"/>
                </a:cxn>
              </a:cxnLst>
              <a:rect l="l" t="t" r="r" b="b"/>
              <a:pathLst>
                <a:path w="497769" h="531992">
                  <a:moveTo>
                    <a:pt x="427231" y="0"/>
                  </a:moveTo>
                  <a:lnTo>
                    <a:pt x="497769" y="331868"/>
                  </a:lnTo>
                  <a:lnTo>
                    <a:pt x="0" y="53199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形状 56">
              <a:extLst>
                <a:ext uri="{FF2B5EF4-FFF2-40B4-BE49-F238E27FC236}">
                  <a16:creationId xmlns:a16="http://schemas.microsoft.com/office/drawing/2014/main" id="{2F559D05-9B0E-433E-973A-719E6EFBABB4}"/>
                </a:ext>
              </a:extLst>
            </p:cNvPr>
            <p:cNvSpPr/>
            <p:nvPr/>
          </p:nvSpPr>
          <p:spPr>
            <a:xfrm>
              <a:off x="2724067" y="3223808"/>
              <a:ext cx="3720532" cy="2400695"/>
            </a:xfrm>
            <a:custGeom>
              <a:avLst/>
              <a:gdLst>
                <a:gd name="connsiteX0" fmla="*/ 1226839 w 3720532"/>
                <a:gd name="connsiteY0" fmla="*/ 0 h 2400695"/>
                <a:gd name="connsiteX1" fmla="*/ 3720532 w 3720532"/>
                <a:gd name="connsiteY1" fmla="*/ 1767495 h 2400695"/>
                <a:gd name="connsiteX2" fmla="*/ 0 w 3720532"/>
                <a:gd name="connsiteY2" fmla="*/ 2400695 h 2400695"/>
              </a:gdLst>
              <a:ahLst/>
              <a:cxnLst>
                <a:cxn ang="0">
                  <a:pos x="connsiteX0" y="connsiteY0"/>
                </a:cxn>
                <a:cxn ang="0">
                  <a:pos x="connsiteX1" y="connsiteY1"/>
                </a:cxn>
                <a:cxn ang="0">
                  <a:pos x="connsiteX2" y="connsiteY2"/>
                </a:cxn>
              </a:cxnLst>
              <a:rect l="l" t="t" r="r" b="b"/>
              <a:pathLst>
                <a:path w="3720532" h="2400695">
                  <a:moveTo>
                    <a:pt x="1226839" y="0"/>
                  </a:moveTo>
                  <a:lnTo>
                    <a:pt x="3720532" y="1767495"/>
                  </a:lnTo>
                  <a:lnTo>
                    <a:pt x="0" y="240069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形状 57">
              <a:extLst>
                <a:ext uri="{FF2B5EF4-FFF2-40B4-BE49-F238E27FC236}">
                  <a16:creationId xmlns:a16="http://schemas.microsoft.com/office/drawing/2014/main" id="{C0E5EB13-ABC4-460D-8214-F2D33A30653D}"/>
                </a:ext>
              </a:extLst>
            </p:cNvPr>
            <p:cNvSpPr/>
            <p:nvPr/>
          </p:nvSpPr>
          <p:spPr>
            <a:xfrm>
              <a:off x="343412" y="2473082"/>
              <a:ext cx="427084" cy="2427483"/>
            </a:xfrm>
            <a:custGeom>
              <a:avLst/>
              <a:gdLst>
                <a:gd name="connsiteX0" fmla="*/ 0 w 427084"/>
                <a:gd name="connsiteY0" fmla="*/ 0 h 2427483"/>
                <a:gd name="connsiteX1" fmla="*/ 427084 w 427084"/>
                <a:gd name="connsiteY1" fmla="*/ 328987 h 2427483"/>
                <a:gd name="connsiteX2" fmla="*/ 109134 w 427084"/>
                <a:gd name="connsiteY2" fmla="*/ 2427483 h 2427483"/>
              </a:gdLst>
              <a:ahLst/>
              <a:cxnLst>
                <a:cxn ang="0">
                  <a:pos x="connsiteX0" y="connsiteY0"/>
                </a:cxn>
                <a:cxn ang="0">
                  <a:pos x="connsiteX1" y="connsiteY1"/>
                </a:cxn>
                <a:cxn ang="0">
                  <a:pos x="connsiteX2" y="connsiteY2"/>
                </a:cxn>
              </a:cxnLst>
              <a:rect l="l" t="t" r="r" b="b"/>
              <a:pathLst>
                <a:path w="427084" h="2427483">
                  <a:moveTo>
                    <a:pt x="0" y="0"/>
                  </a:moveTo>
                  <a:lnTo>
                    <a:pt x="427084" y="328987"/>
                  </a:lnTo>
                  <a:lnTo>
                    <a:pt x="109134" y="242748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形状 58">
              <a:extLst>
                <a:ext uri="{FF2B5EF4-FFF2-40B4-BE49-F238E27FC236}">
                  <a16:creationId xmlns:a16="http://schemas.microsoft.com/office/drawing/2014/main" id="{6FDDBCB3-2C51-4979-86A2-F45EC7876D47}"/>
                </a:ext>
              </a:extLst>
            </p:cNvPr>
            <p:cNvSpPr/>
            <p:nvPr/>
          </p:nvSpPr>
          <p:spPr>
            <a:xfrm>
              <a:off x="-1926122" y="1809974"/>
              <a:ext cx="2378669" cy="3090590"/>
            </a:xfrm>
            <a:custGeom>
              <a:avLst/>
              <a:gdLst>
                <a:gd name="connsiteX0" fmla="*/ 0 w 2378669"/>
                <a:gd name="connsiteY0" fmla="*/ 0 h 3090590"/>
                <a:gd name="connsiteX1" fmla="*/ 2269535 w 2378669"/>
                <a:gd name="connsiteY1" fmla="*/ 663107 h 3090590"/>
                <a:gd name="connsiteX2" fmla="*/ 2378669 w 2378669"/>
                <a:gd name="connsiteY2" fmla="*/ 3090590 h 3090590"/>
              </a:gdLst>
              <a:ahLst/>
              <a:cxnLst>
                <a:cxn ang="0">
                  <a:pos x="connsiteX0" y="connsiteY0"/>
                </a:cxn>
                <a:cxn ang="0">
                  <a:pos x="connsiteX1" y="connsiteY1"/>
                </a:cxn>
                <a:cxn ang="0">
                  <a:pos x="connsiteX2" y="connsiteY2"/>
                </a:cxn>
              </a:cxnLst>
              <a:rect l="l" t="t" r="r" b="b"/>
              <a:pathLst>
                <a:path w="2378669" h="3090590">
                  <a:moveTo>
                    <a:pt x="0" y="0"/>
                  </a:moveTo>
                  <a:lnTo>
                    <a:pt x="2269535" y="663107"/>
                  </a:lnTo>
                  <a:lnTo>
                    <a:pt x="2378669" y="309059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a:extLst>
                <a:ext uri="{FF2B5EF4-FFF2-40B4-BE49-F238E27FC236}">
                  <a16:creationId xmlns:a16="http://schemas.microsoft.com/office/drawing/2014/main" id="{745F54F6-69F0-46DC-B23B-60D2542D6F15}"/>
                </a:ext>
              </a:extLst>
            </p:cNvPr>
            <p:cNvSpPr/>
            <p:nvPr/>
          </p:nvSpPr>
          <p:spPr>
            <a:xfrm>
              <a:off x="-1926122" y="1609851"/>
              <a:ext cx="2269535" cy="863231"/>
            </a:xfrm>
            <a:custGeom>
              <a:avLst/>
              <a:gdLst>
                <a:gd name="connsiteX0" fmla="*/ 497769 w 2269535"/>
                <a:gd name="connsiteY0" fmla="*/ 0 h 863231"/>
                <a:gd name="connsiteX1" fmla="*/ 2269535 w 2269535"/>
                <a:gd name="connsiteY1" fmla="*/ 863231 h 863231"/>
                <a:gd name="connsiteX2" fmla="*/ 0 w 2269535"/>
                <a:gd name="connsiteY2" fmla="*/ 200124 h 863231"/>
              </a:gdLst>
              <a:ahLst/>
              <a:cxnLst>
                <a:cxn ang="0">
                  <a:pos x="connsiteX0" y="connsiteY0"/>
                </a:cxn>
                <a:cxn ang="0">
                  <a:pos x="connsiteX1" y="connsiteY1"/>
                </a:cxn>
                <a:cxn ang="0">
                  <a:pos x="connsiteX2" y="connsiteY2"/>
                </a:cxn>
              </a:cxnLst>
              <a:rect l="l" t="t" r="r" b="b"/>
              <a:pathLst>
                <a:path w="2269535" h="863231">
                  <a:moveTo>
                    <a:pt x="497769" y="0"/>
                  </a:moveTo>
                  <a:lnTo>
                    <a:pt x="2269535" y="863231"/>
                  </a:lnTo>
                  <a:lnTo>
                    <a:pt x="0" y="200124"/>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a:extLst>
                <a:ext uri="{FF2B5EF4-FFF2-40B4-BE49-F238E27FC236}">
                  <a16:creationId xmlns:a16="http://schemas.microsoft.com/office/drawing/2014/main" id="{3B44A869-999C-4263-9483-F76ABAB1D7EA}"/>
                </a:ext>
              </a:extLst>
            </p:cNvPr>
            <p:cNvSpPr/>
            <p:nvPr/>
          </p:nvSpPr>
          <p:spPr>
            <a:xfrm>
              <a:off x="3950907" y="3223808"/>
              <a:ext cx="2493693" cy="1767495"/>
            </a:xfrm>
            <a:custGeom>
              <a:avLst/>
              <a:gdLst>
                <a:gd name="connsiteX0" fmla="*/ 0 w 2493693"/>
                <a:gd name="connsiteY0" fmla="*/ 0 h 1767495"/>
                <a:gd name="connsiteX1" fmla="*/ 1954274 w 2493693"/>
                <a:gd name="connsiteY1" fmla="*/ 371728 h 1767495"/>
                <a:gd name="connsiteX2" fmla="*/ 2493693 w 2493693"/>
                <a:gd name="connsiteY2" fmla="*/ 1767495 h 1767495"/>
              </a:gdLst>
              <a:ahLst/>
              <a:cxnLst>
                <a:cxn ang="0">
                  <a:pos x="connsiteX0" y="connsiteY0"/>
                </a:cxn>
                <a:cxn ang="0">
                  <a:pos x="connsiteX1" y="connsiteY1"/>
                </a:cxn>
                <a:cxn ang="0">
                  <a:pos x="connsiteX2" y="connsiteY2"/>
                </a:cxn>
              </a:cxnLst>
              <a:rect l="l" t="t" r="r" b="b"/>
              <a:pathLst>
                <a:path w="2493693" h="1767495">
                  <a:moveTo>
                    <a:pt x="0" y="0"/>
                  </a:moveTo>
                  <a:lnTo>
                    <a:pt x="1954274" y="371728"/>
                  </a:lnTo>
                  <a:lnTo>
                    <a:pt x="2493693" y="176749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a:extLst>
                <a:ext uri="{FF2B5EF4-FFF2-40B4-BE49-F238E27FC236}">
                  <a16:creationId xmlns:a16="http://schemas.microsoft.com/office/drawing/2014/main" id="{CC65BF53-F345-46DD-9A7A-40BAF6A975CA}"/>
                </a:ext>
              </a:extLst>
            </p:cNvPr>
            <p:cNvSpPr/>
            <p:nvPr/>
          </p:nvSpPr>
          <p:spPr>
            <a:xfrm>
              <a:off x="6281875" y="6314950"/>
              <a:ext cx="1790379" cy="882632"/>
            </a:xfrm>
            <a:custGeom>
              <a:avLst/>
              <a:gdLst>
                <a:gd name="connsiteX0" fmla="*/ 520107 w 1790379"/>
                <a:gd name="connsiteY0" fmla="*/ 0 h 882632"/>
                <a:gd name="connsiteX1" fmla="*/ 1790379 w 1790379"/>
                <a:gd name="connsiteY1" fmla="*/ 882632 h 882632"/>
                <a:gd name="connsiteX2" fmla="*/ 0 w 1790379"/>
                <a:gd name="connsiteY2" fmla="*/ 396427 h 882632"/>
              </a:gdLst>
              <a:ahLst/>
              <a:cxnLst>
                <a:cxn ang="0">
                  <a:pos x="connsiteX0" y="connsiteY0"/>
                </a:cxn>
                <a:cxn ang="0">
                  <a:pos x="connsiteX1" y="connsiteY1"/>
                </a:cxn>
                <a:cxn ang="0">
                  <a:pos x="connsiteX2" y="connsiteY2"/>
                </a:cxn>
              </a:cxnLst>
              <a:rect l="l" t="t" r="r" b="b"/>
              <a:pathLst>
                <a:path w="1790379" h="882632">
                  <a:moveTo>
                    <a:pt x="520107" y="0"/>
                  </a:moveTo>
                  <a:lnTo>
                    <a:pt x="1790379" y="882632"/>
                  </a:lnTo>
                  <a:lnTo>
                    <a:pt x="0" y="39642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形状 62">
              <a:extLst>
                <a:ext uri="{FF2B5EF4-FFF2-40B4-BE49-F238E27FC236}">
                  <a16:creationId xmlns:a16="http://schemas.microsoft.com/office/drawing/2014/main" id="{9DEA5C03-32E1-41A1-BF70-ED1E070AE76C}"/>
                </a:ext>
              </a:extLst>
            </p:cNvPr>
            <p:cNvSpPr/>
            <p:nvPr/>
          </p:nvSpPr>
          <p:spPr>
            <a:xfrm>
              <a:off x="6281875" y="4991303"/>
              <a:ext cx="520107" cy="1720075"/>
            </a:xfrm>
            <a:custGeom>
              <a:avLst/>
              <a:gdLst>
                <a:gd name="connsiteX0" fmla="*/ 162725 w 520107"/>
                <a:gd name="connsiteY0" fmla="*/ 0 h 1720075"/>
                <a:gd name="connsiteX1" fmla="*/ 520107 w 520107"/>
                <a:gd name="connsiteY1" fmla="*/ 1323648 h 1720075"/>
                <a:gd name="connsiteX2" fmla="*/ 0 w 520107"/>
                <a:gd name="connsiteY2" fmla="*/ 1720075 h 1720075"/>
              </a:gdLst>
              <a:ahLst/>
              <a:cxnLst>
                <a:cxn ang="0">
                  <a:pos x="connsiteX0" y="connsiteY0"/>
                </a:cxn>
                <a:cxn ang="0">
                  <a:pos x="connsiteX1" y="connsiteY1"/>
                </a:cxn>
                <a:cxn ang="0">
                  <a:pos x="connsiteX2" y="connsiteY2"/>
                </a:cxn>
              </a:cxnLst>
              <a:rect l="l" t="t" r="r" b="b"/>
              <a:pathLst>
                <a:path w="520107" h="1720075">
                  <a:moveTo>
                    <a:pt x="162725" y="0"/>
                  </a:moveTo>
                  <a:lnTo>
                    <a:pt x="520107" y="1323648"/>
                  </a:lnTo>
                  <a:lnTo>
                    <a:pt x="0" y="172007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形状 63">
              <a:extLst>
                <a:ext uri="{FF2B5EF4-FFF2-40B4-BE49-F238E27FC236}">
                  <a16:creationId xmlns:a16="http://schemas.microsoft.com/office/drawing/2014/main" id="{EB412DE1-A221-47EF-AC1B-F24D5C53C29A}"/>
                </a:ext>
              </a:extLst>
            </p:cNvPr>
            <p:cNvSpPr/>
            <p:nvPr/>
          </p:nvSpPr>
          <p:spPr>
            <a:xfrm>
              <a:off x="6444599" y="4991302"/>
              <a:ext cx="1989006" cy="1323648"/>
            </a:xfrm>
            <a:custGeom>
              <a:avLst/>
              <a:gdLst>
                <a:gd name="connsiteX0" fmla="*/ 0 w 1989006"/>
                <a:gd name="connsiteY0" fmla="*/ 0 h 1323648"/>
                <a:gd name="connsiteX1" fmla="*/ 1989006 w 1989006"/>
                <a:gd name="connsiteY1" fmla="*/ 349079 h 1323648"/>
                <a:gd name="connsiteX2" fmla="*/ 357382 w 1989006"/>
                <a:gd name="connsiteY2" fmla="*/ 1323648 h 1323648"/>
              </a:gdLst>
              <a:ahLst/>
              <a:cxnLst>
                <a:cxn ang="0">
                  <a:pos x="connsiteX0" y="connsiteY0"/>
                </a:cxn>
                <a:cxn ang="0">
                  <a:pos x="connsiteX1" y="connsiteY1"/>
                </a:cxn>
                <a:cxn ang="0">
                  <a:pos x="connsiteX2" y="connsiteY2"/>
                </a:cxn>
              </a:cxnLst>
              <a:rect l="l" t="t" r="r" b="b"/>
              <a:pathLst>
                <a:path w="1989006" h="1323648">
                  <a:moveTo>
                    <a:pt x="0" y="0"/>
                  </a:moveTo>
                  <a:lnTo>
                    <a:pt x="1989006" y="349079"/>
                  </a:lnTo>
                  <a:lnTo>
                    <a:pt x="357382" y="1323648"/>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a:extLst>
                <a:ext uri="{FF2B5EF4-FFF2-40B4-BE49-F238E27FC236}">
                  <a16:creationId xmlns:a16="http://schemas.microsoft.com/office/drawing/2014/main" id="{EAA4DEDD-2A6E-46ED-B581-985B94EA98FB}"/>
                </a:ext>
              </a:extLst>
            </p:cNvPr>
            <p:cNvSpPr/>
            <p:nvPr/>
          </p:nvSpPr>
          <p:spPr>
            <a:xfrm>
              <a:off x="6801981" y="5340382"/>
              <a:ext cx="1631624" cy="1857201"/>
            </a:xfrm>
            <a:custGeom>
              <a:avLst/>
              <a:gdLst>
                <a:gd name="connsiteX0" fmla="*/ 1631624 w 1631624"/>
                <a:gd name="connsiteY0" fmla="*/ 0 h 1857201"/>
                <a:gd name="connsiteX1" fmla="*/ 1270272 w 1631624"/>
                <a:gd name="connsiteY1" fmla="*/ 1857201 h 1857201"/>
                <a:gd name="connsiteX2" fmla="*/ 0 w 1631624"/>
                <a:gd name="connsiteY2" fmla="*/ 974569 h 1857201"/>
              </a:gdLst>
              <a:ahLst/>
              <a:cxnLst>
                <a:cxn ang="0">
                  <a:pos x="connsiteX0" y="connsiteY0"/>
                </a:cxn>
                <a:cxn ang="0">
                  <a:pos x="connsiteX1" y="connsiteY1"/>
                </a:cxn>
                <a:cxn ang="0">
                  <a:pos x="connsiteX2" y="connsiteY2"/>
                </a:cxn>
              </a:cxnLst>
              <a:rect l="l" t="t" r="r" b="b"/>
              <a:pathLst>
                <a:path w="1631624" h="1857201">
                  <a:moveTo>
                    <a:pt x="1631624" y="0"/>
                  </a:moveTo>
                  <a:lnTo>
                    <a:pt x="1270272" y="1857201"/>
                  </a:lnTo>
                  <a:lnTo>
                    <a:pt x="0" y="97456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形状 65">
              <a:extLst>
                <a:ext uri="{FF2B5EF4-FFF2-40B4-BE49-F238E27FC236}">
                  <a16:creationId xmlns:a16="http://schemas.microsoft.com/office/drawing/2014/main" id="{48CA5F30-A2EF-4C9D-8F4D-81A427009CEB}"/>
                </a:ext>
              </a:extLst>
            </p:cNvPr>
            <p:cNvSpPr/>
            <p:nvPr/>
          </p:nvSpPr>
          <p:spPr>
            <a:xfrm>
              <a:off x="-3433086" y="460766"/>
              <a:ext cx="1934195" cy="1349209"/>
            </a:xfrm>
            <a:custGeom>
              <a:avLst/>
              <a:gdLst>
                <a:gd name="connsiteX0" fmla="*/ 0 w 1934195"/>
                <a:gd name="connsiteY0" fmla="*/ 0 h 1349209"/>
                <a:gd name="connsiteX1" fmla="*/ 1934195 w 1934195"/>
                <a:gd name="connsiteY1" fmla="*/ 817217 h 1349209"/>
                <a:gd name="connsiteX2" fmla="*/ 1506964 w 1934195"/>
                <a:gd name="connsiteY2" fmla="*/ 1349209 h 1349209"/>
              </a:gdLst>
              <a:ahLst/>
              <a:cxnLst>
                <a:cxn ang="0">
                  <a:pos x="connsiteX0" y="connsiteY0"/>
                </a:cxn>
                <a:cxn ang="0">
                  <a:pos x="connsiteX1" y="connsiteY1"/>
                </a:cxn>
                <a:cxn ang="0">
                  <a:pos x="connsiteX2" y="connsiteY2"/>
                </a:cxn>
              </a:cxnLst>
              <a:rect l="l" t="t" r="r" b="b"/>
              <a:pathLst>
                <a:path w="1934195" h="1349209">
                  <a:moveTo>
                    <a:pt x="0" y="0"/>
                  </a:moveTo>
                  <a:lnTo>
                    <a:pt x="1934195" y="817217"/>
                  </a:lnTo>
                  <a:lnTo>
                    <a:pt x="1506964" y="134920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形状 66">
              <a:extLst>
                <a:ext uri="{FF2B5EF4-FFF2-40B4-BE49-F238E27FC236}">
                  <a16:creationId xmlns:a16="http://schemas.microsoft.com/office/drawing/2014/main" id="{C6837E5E-27CD-4067-A64E-347DED3E74E9}"/>
                </a:ext>
              </a:extLst>
            </p:cNvPr>
            <p:cNvSpPr/>
            <p:nvPr/>
          </p:nvSpPr>
          <p:spPr>
            <a:xfrm>
              <a:off x="8072253" y="5340381"/>
              <a:ext cx="686660" cy="1978384"/>
            </a:xfrm>
            <a:custGeom>
              <a:avLst/>
              <a:gdLst>
                <a:gd name="connsiteX0" fmla="*/ 361352 w 686660"/>
                <a:gd name="connsiteY0" fmla="*/ 0 h 1978384"/>
                <a:gd name="connsiteX1" fmla="*/ 686660 w 686660"/>
                <a:gd name="connsiteY1" fmla="*/ 1978384 h 1978384"/>
                <a:gd name="connsiteX2" fmla="*/ 0 w 686660"/>
                <a:gd name="connsiteY2" fmla="*/ 1857201 h 1978384"/>
              </a:gdLst>
              <a:ahLst/>
              <a:cxnLst>
                <a:cxn ang="0">
                  <a:pos x="connsiteX0" y="connsiteY0"/>
                </a:cxn>
                <a:cxn ang="0">
                  <a:pos x="connsiteX1" y="connsiteY1"/>
                </a:cxn>
                <a:cxn ang="0">
                  <a:pos x="connsiteX2" y="connsiteY2"/>
                </a:cxn>
              </a:cxnLst>
              <a:rect l="l" t="t" r="r" b="b"/>
              <a:pathLst>
                <a:path w="686660" h="1978384">
                  <a:moveTo>
                    <a:pt x="361352" y="0"/>
                  </a:moveTo>
                  <a:lnTo>
                    <a:pt x="686660" y="1978384"/>
                  </a:lnTo>
                  <a:lnTo>
                    <a:pt x="0" y="185720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形状 67">
              <a:extLst>
                <a:ext uri="{FF2B5EF4-FFF2-40B4-BE49-F238E27FC236}">
                  <a16:creationId xmlns:a16="http://schemas.microsoft.com/office/drawing/2014/main" id="{716F081A-4338-4AFA-9F0C-F7295A4E0519}"/>
                </a:ext>
              </a:extLst>
            </p:cNvPr>
            <p:cNvSpPr/>
            <p:nvPr/>
          </p:nvSpPr>
          <p:spPr>
            <a:xfrm>
              <a:off x="-3433087" y="460765"/>
              <a:ext cx="1506964" cy="2286000"/>
            </a:xfrm>
            <a:custGeom>
              <a:avLst/>
              <a:gdLst>
                <a:gd name="connsiteX0" fmla="*/ 0 w 1506964"/>
                <a:gd name="connsiteY0" fmla="*/ 0 h 2286000"/>
                <a:gd name="connsiteX1" fmla="*/ 1506964 w 1506964"/>
                <a:gd name="connsiteY1" fmla="*/ 1349209 h 2286000"/>
                <a:gd name="connsiteX2" fmla="*/ 0 w 1506964"/>
                <a:gd name="connsiteY2" fmla="*/ 2286000 h 2286000"/>
              </a:gdLst>
              <a:ahLst/>
              <a:cxnLst>
                <a:cxn ang="0">
                  <a:pos x="connsiteX0" y="connsiteY0"/>
                </a:cxn>
                <a:cxn ang="0">
                  <a:pos x="connsiteX1" y="connsiteY1"/>
                </a:cxn>
                <a:cxn ang="0">
                  <a:pos x="connsiteX2" y="connsiteY2"/>
                </a:cxn>
              </a:cxnLst>
              <a:rect l="l" t="t" r="r" b="b"/>
              <a:pathLst>
                <a:path w="1506964" h="2286000">
                  <a:moveTo>
                    <a:pt x="0" y="0"/>
                  </a:moveTo>
                  <a:lnTo>
                    <a:pt x="1506964" y="1349209"/>
                  </a:lnTo>
                  <a:lnTo>
                    <a:pt x="0" y="22860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形状 68">
              <a:extLst>
                <a:ext uri="{FF2B5EF4-FFF2-40B4-BE49-F238E27FC236}">
                  <a16:creationId xmlns:a16="http://schemas.microsoft.com/office/drawing/2014/main" id="{EC41EF20-576E-4807-B329-4A668E6BA122}"/>
                </a:ext>
              </a:extLst>
            </p:cNvPr>
            <p:cNvSpPr/>
            <p:nvPr/>
          </p:nvSpPr>
          <p:spPr>
            <a:xfrm>
              <a:off x="630914" y="460765"/>
              <a:ext cx="3319993" cy="2763042"/>
            </a:xfrm>
            <a:custGeom>
              <a:avLst/>
              <a:gdLst>
                <a:gd name="connsiteX0" fmla="*/ 0 w 3319993"/>
                <a:gd name="connsiteY0" fmla="*/ 0 h 2763042"/>
                <a:gd name="connsiteX1" fmla="*/ 3319993 w 3319993"/>
                <a:gd name="connsiteY1" fmla="*/ 2763042 h 2763042"/>
                <a:gd name="connsiteX2" fmla="*/ 139583 w 3319993"/>
                <a:gd name="connsiteY2" fmla="*/ 2341303 h 2763042"/>
              </a:gdLst>
              <a:ahLst/>
              <a:cxnLst>
                <a:cxn ang="0">
                  <a:pos x="connsiteX0" y="connsiteY0"/>
                </a:cxn>
                <a:cxn ang="0">
                  <a:pos x="connsiteX1" y="connsiteY1"/>
                </a:cxn>
                <a:cxn ang="0">
                  <a:pos x="connsiteX2" y="connsiteY2"/>
                </a:cxn>
              </a:cxnLst>
              <a:rect l="l" t="t" r="r" b="b"/>
              <a:pathLst>
                <a:path w="3319993" h="2763042">
                  <a:moveTo>
                    <a:pt x="0" y="0"/>
                  </a:moveTo>
                  <a:lnTo>
                    <a:pt x="3319993" y="2763042"/>
                  </a:lnTo>
                  <a:lnTo>
                    <a:pt x="139583" y="234130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形状 69">
              <a:extLst>
                <a:ext uri="{FF2B5EF4-FFF2-40B4-BE49-F238E27FC236}">
                  <a16:creationId xmlns:a16="http://schemas.microsoft.com/office/drawing/2014/main" id="{8D4A8B37-B49E-41AC-A508-054FCF0F0F98}"/>
                </a:ext>
              </a:extLst>
            </p:cNvPr>
            <p:cNvSpPr/>
            <p:nvPr/>
          </p:nvSpPr>
          <p:spPr>
            <a:xfrm>
              <a:off x="343412" y="460766"/>
              <a:ext cx="427084" cy="2341303"/>
            </a:xfrm>
            <a:custGeom>
              <a:avLst/>
              <a:gdLst>
                <a:gd name="connsiteX0" fmla="*/ 287501 w 427084"/>
                <a:gd name="connsiteY0" fmla="*/ 0 h 2341303"/>
                <a:gd name="connsiteX1" fmla="*/ 427084 w 427084"/>
                <a:gd name="connsiteY1" fmla="*/ 2341303 h 2341303"/>
                <a:gd name="connsiteX2" fmla="*/ 0 w 427084"/>
                <a:gd name="connsiteY2" fmla="*/ 2012316 h 2341303"/>
              </a:gdLst>
              <a:ahLst/>
              <a:cxnLst>
                <a:cxn ang="0">
                  <a:pos x="connsiteX0" y="connsiteY0"/>
                </a:cxn>
                <a:cxn ang="0">
                  <a:pos x="connsiteX1" y="connsiteY1"/>
                </a:cxn>
                <a:cxn ang="0">
                  <a:pos x="connsiteX2" y="connsiteY2"/>
                </a:cxn>
              </a:cxnLst>
              <a:rect l="l" t="t" r="r" b="b"/>
              <a:pathLst>
                <a:path w="427084" h="2341303">
                  <a:moveTo>
                    <a:pt x="287501" y="0"/>
                  </a:moveTo>
                  <a:lnTo>
                    <a:pt x="427084" y="2341303"/>
                  </a:lnTo>
                  <a:lnTo>
                    <a:pt x="0" y="201231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形状 70">
              <a:extLst>
                <a:ext uri="{FF2B5EF4-FFF2-40B4-BE49-F238E27FC236}">
                  <a16:creationId xmlns:a16="http://schemas.microsoft.com/office/drawing/2014/main" id="{E9F64E10-DB15-47A9-A84E-5BDCAC02EB92}"/>
                </a:ext>
              </a:extLst>
            </p:cNvPr>
            <p:cNvSpPr/>
            <p:nvPr/>
          </p:nvSpPr>
          <p:spPr>
            <a:xfrm>
              <a:off x="-1498891" y="460766"/>
              <a:ext cx="2129805" cy="1149085"/>
            </a:xfrm>
            <a:custGeom>
              <a:avLst/>
              <a:gdLst>
                <a:gd name="connsiteX0" fmla="*/ 2129805 w 2129805"/>
                <a:gd name="connsiteY0" fmla="*/ 0 h 1149085"/>
                <a:gd name="connsiteX1" fmla="*/ 70538 w 2129805"/>
                <a:gd name="connsiteY1" fmla="*/ 1149085 h 1149085"/>
                <a:gd name="connsiteX2" fmla="*/ 0 w 2129805"/>
                <a:gd name="connsiteY2" fmla="*/ 817217 h 1149085"/>
              </a:gdLst>
              <a:ahLst/>
              <a:cxnLst>
                <a:cxn ang="0">
                  <a:pos x="connsiteX0" y="connsiteY0"/>
                </a:cxn>
                <a:cxn ang="0">
                  <a:pos x="connsiteX1" y="connsiteY1"/>
                </a:cxn>
                <a:cxn ang="0">
                  <a:pos x="connsiteX2" y="connsiteY2"/>
                </a:cxn>
              </a:cxnLst>
              <a:rect l="l" t="t" r="r" b="b"/>
              <a:pathLst>
                <a:path w="2129805" h="1149085">
                  <a:moveTo>
                    <a:pt x="2129805" y="0"/>
                  </a:moveTo>
                  <a:lnTo>
                    <a:pt x="70538" y="1149085"/>
                  </a:lnTo>
                  <a:lnTo>
                    <a:pt x="0" y="81721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形状 71">
              <a:extLst>
                <a:ext uri="{FF2B5EF4-FFF2-40B4-BE49-F238E27FC236}">
                  <a16:creationId xmlns:a16="http://schemas.microsoft.com/office/drawing/2014/main" id="{352DBE23-EC49-4DDD-A502-5750158AE843}"/>
                </a:ext>
              </a:extLst>
            </p:cNvPr>
            <p:cNvSpPr/>
            <p:nvPr/>
          </p:nvSpPr>
          <p:spPr>
            <a:xfrm>
              <a:off x="-1428353" y="460765"/>
              <a:ext cx="2059267" cy="2012316"/>
            </a:xfrm>
            <a:custGeom>
              <a:avLst/>
              <a:gdLst>
                <a:gd name="connsiteX0" fmla="*/ 2059267 w 2059267"/>
                <a:gd name="connsiteY0" fmla="*/ 0 h 2012316"/>
                <a:gd name="connsiteX1" fmla="*/ 1771766 w 2059267"/>
                <a:gd name="connsiteY1" fmla="*/ 2012316 h 2012316"/>
                <a:gd name="connsiteX2" fmla="*/ 0 w 2059267"/>
                <a:gd name="connsiteY2" fmla="*/ 1149085 h 2012316"/>
              </a:gdLst>
              <a:ahLst/>
              <a:cxnLst>
                <a:cxn ang="0">
                  <a:pos x="connsiteX0" y="connsiteY0"/>
                </a:cxn>
                <a:cxn ang="0">
                  <a:pos x="connsiteX1" y="connsiteY1"/>
                </a:cxn>
                <a:cxn ang="0">
                  <a:pos x="connsiteX2" y="connsiteY2"/>
                </a:cxn>
              </a:cxnLst>
              <a:rect l="l" t="t" r="r" b="b"/>
              <a:pathLst>
                <a:path w="2059267" h="2012316">
                  <a:moveTo>
                    <a:pt x="2059267" y="0"/>
                  </a:moveTo>
                  <a:lnTo>
                    <a:pt x="1771766" y="2012316"/>
                  </a:lnTo>
                  <a:lnTo>
                    <a:pt x="0" y="1149085"/>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形状 72">
              <a:extLst>
                <a:ext uri="{FF2B5EF4-FFF2-40B4-BE49-F238E27FC236}">
                  <a16:creationId xmlns:a16="http://schemas.microsoft.com/office/drawing/2014/main" id="{E706711D-8695-4ED4-970D-F3E7B282B3EC}"/>
                </a:ext>
              </a:extLst>
            </p:cNvPr>
            <p:cNvSpPr/>
            <p:nvPr/>
          </p:nvSpPr>
          <p:spPr>
            <a:xfrm>
              <a:off x="-3433087" y="460766"/>
              <a:ext cx="4064000" cy="817217"/>
            </a:xfrm>
            <a:custGeom>
              <a:avLst/>
              <a:gdLst>
                <a:gd name="connsiteX0" fmla="*/ 0 w 4064000"/>
                <a:gd name="connsiteY0" fmla="*/ 0 h 817217"/>
                <a:gd name="connsiteX1" fmla="*/ 4064000 w 4064000"/>
                <a:gd name="connsiteY1" fmla="*/ 0 h 817217"/>
                <a:gd name="connsiteX2" fmla="*/ 1934195 w 4064000"/>
                <a:gd name="connsiteY2" fmla="*/ 817217 h 817217"/>
              </a:gdLst>
              <a:ahLst/>
              <a:cxnLst>
                <a:cxn ang="0">
                  <a:pos x="connsiteX0" y="connsiteY0"/>
                </a:cxn>
                <a:cxn ang="0">
                  <a:pos x="connsiteX1" y="connsiteY1"/>
                </a:cxn>
                <a:cxn ang="0">
                  <a:pos x="connsiteX2" y="connsiteY2"/>
                </a:cxn>
              </a:cxnLst>
              <a:rect l="l" t="t" r="r" b="b"/>
              <a:pathLst>
                <a:path w="4064000" h="817217">
                  <a:moveTo>
                    <a:pt x="0" y="0"/>
                  </a:moveTo>
                  <a:lnTo>
                    <a:pt x="4064000" y="0"/>
                  </a:lnTo>
                  <a:lnTo>
                    <a:pt x="1934195" y="81721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形状 73">
              <a:extLst>
                <a:ext uri="{FF2B5EF4-FFF2-40B4-BE49-F238E27FC236}">
                  <a16:creationId xmlns:a16="http://schemas.microsoft.com/office/drawing/2014/main" id="{59E0C2C9-EC9D-4C4A-B0BD-E0F565B54446}"/>
                </a:ext>
              </a:extLst>
            </p:cNvPr>
            <p:cNvSpPr/>
            <p:nvPr/>
          </p:nvSpPr>
          <p:spPr>
            <a:xfrm>
              <a:off x="5905181" y="2746766"/>
              <a:ext cx="2853733" cy="2244537"/>
            </a:xfrm>
            <a:custGeom>
              <a:avLst/>
              <a:gdLst>
                <a:gd name="connsiteX0" fmla="*/ 2853733 w 2853733"/>
                <a:gd name="connsiteY0" fmla="*/ 0 h 2244537"/>
                <a:gd name="connsiteX1" fmla="*/ 539419 w 2853733"/>
                <a:gd name="connsiteY1" fmla="*/ 2244537 h 2244537"/>
                <a:gd name="connsiteX2" fmla="*/ 0 w 2853733"/>
                <a:gd name="connsiteY2" fmla="*/ 848770 h 2244537"/>
              </a:gdLst>
              <a:ahLst/>
              <a:cxnLst>
                <a:cxn ang="0">
                  <a:pos x="connsiteX0" y="connsiteY0"/>
                </a:cxn>
                <a:cxn ang="0">
                  <a:pos x="connsiteX1" y="connsiteY1"/>
                </a:cxn>
                <a:cxn ang="0">
                  <a:pos x="connsiteX2" y="connsiteY2"/>
                </a:cxn>
              </a:cxnLst>
              <a:rect l="l" t="t" r="r" b="b"/>
              <a:pathLst>
                <a:path w="2853733" h="2244537">
                  <a:moveTo>
                    <a:pt x="2853733" y="0"/>
                  </a:moveTo>
                  <a:lnTo>
                    <a:pt x="539419" y="2244537"/>
                  </a:lnTo>
                  <a:lnTo>
                    <a:pt x="0" y="848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a16="http://schemas.microsoft.com/office/drawing/2014/main" id="{F4E45CB9-8D30-4455-AA70-09DC2DF4C32D}"/>
                </a:ext>
              </a:extLst>
            </p:cNvPr>
            <p:cNvSpPr/>
            <p:nvPr/>
          </p:nvSpPr>
          <p:spPr>
            <a:xfrm>
              <a:off x="5905181" y="460765"/>
              <a:ext cx="2853733" cy="3134770"/>
            </a:xfrm>
            <a:custGeom>
              <a:avLst/>
              <a:gdLst>
                <a:gd name="connsiteX0" fmla="*/ 2853733 w 2853733"/>
                <a:gd name="connsiteY0" fmla="*/ 0 h 3134770"/>
                <a:gd name="connsiteX1" fmla="*/ 2853733 w 2853733"/>
                <a:gd name="connsiteY1" fmla="*/ 2286000 h 3134770"/>
                <a:gd name="connsiteX2" fmla="*/ 0 w 2853733"/>
                <a:gd name="connsiteY2" fmla="*/ 3134770 h 3134770"/>
              </a:gdLst>
              <a:ahLst/>
              <a:cxnLst>
                <a:cxn ang="0">
                  <a:pos x="connsiteX0" y="connsiteY0"/>
                </a:cxn>
                <a:cxn ang="0">
                  <a:pos x="connsiteX1" y="connsiteY1"/>
                </a:cxn>
                <a:cxn ang="0">
                  <a:pos x="connsiteX2" y="connsiteY2"/>
                </a:cxn>
              </a:cxnLst>
              <a:rect l="l" t="t" r="r" b="b"/>
              <a:pathLst>
                <a:path w="2853733" h="3134770">
                  <a:moveTo>
                    <a:pt x="2853733" y="0"/>
                  </a:moveTo>
                  <a:lnTo>
                    <a:pt x="2853733" y="2286000"/>
                  </a:lnTo>
                  <a:lnTo>
                    <a:pt x="0" y="3134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a16="http://schemas.microsoft.com/office/drawing/2014/main" id="{14008555-8078-44DB-A417-B6380AD277CC}"/>
                </a:ext>
              </a:extLst>
            </p:cNvPr>
            <p:cNvSpPr/>
            <p:nvPr/>
          </p:nvSpPr>
          <p:spPr>
            <a:xfrm>
              <a:off x="630913" y="5624503"/>
              <a:ext cx="2093154" cy="1694263"/>
            </a:xfrm>
            <a:custGeom>
              <a:avLst/>
              <a:gdLst>
                <a:gd name="connsiteX0" fmla="*/ 2093154 w 2093154"/>
                <a:gd name="connsiteY0" fmla="*/ 0 h 1694263"/>
                <a:gd name="connsiteX1" fmla="*/ 0 w 2093154"/>
                <a:gd name="connsiteY1" fmla="*/ 1694263 h 1694263"/>
                <a:gd name="connsiteX2" fmla="*/ 88439 w 2093154"/>
                <a:gd name="connsiteY2" fmla="*/ 1207541 h 1694263"/>
              </a:gdLst>
              <a:ahLst/>
              <a:cxnLst>
                <a:cxn ang="0">
                  <a:pos x="connsiteX0" y="connsiteY0"/>
                </a:cxn>
                <a:cxn ang="0">
                  <a:pos x="connsiteX1" y="connsiteY1"/>
                </a:cxn>
                <a:cxn ang="0">
                  <a:pos x="connsiteX2" y="connsiteY2"/>
                </a:cxn>
              </a:cxnLst>
              <a:rect l="l" t="t" r="r" b="b"/>
              <a:pathLst>
                <a:path w="2093154" h="1694263">
                  <a:moveTo>
                    <a:pt x="2093154" y="0"/>
                  </a:moveTo>
                  <a:lnTo>
                    <a:pt x="0" y="1694263"/>
                  </a:lnTo>
                  <a:lnTo>
                    <a:pt x="88439" y="120754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a16="http://schemas.microsoft.com/office/drawing/2014/main" id="{95C15340-1349-4689-A5F5-54C699FD04EA}"/>
                </a:ext>
              </a:extLst>
            </p:cNvPr>
            <p:cNvSpPr/>
            <p:nvPr/>
          </p:nvSpPr>
          <p:spPr>
            <a:xfrm>
              <a:off x="-3433086" y="6832043"/>
              <a:ext cx="4152439" cy="486722"/>
            </a:xfrm>
            <a:custGeom>
              <a:avLst/>
              <a:gdLst>
                <a:gd name="connsiteX0" fmla="*/ 4152439 w 4152439"/>
                <a:gd name="connsiteY0" fmla="*/ 0 h 486722"/>
                <a:gd name="connsiteX1" fmla="*/ 4064000 w 4152439"/>
                <a:gd name="connsiteY1" fmla="*/ 486722 h 486722"/>
                <a:gd name="connsiteX2" fmla="*/ 0 w 4152439"/>
                <a:gd name="connsiteY2" fmla="*/ 486722 h 486722"/>
              </a:gdLst>
              <a:ahLst/>
              <a:cxnLst>
                <a:cxn ang="0">
                  <a:pos x="connsiteX0" y="connsiteY0"/>
                </a:cxn>
                <a:cxn ang="0">
                  <a:pos x="connsiteX1" y="connsiteY1"/>
                </a:cxn>
                <a:cxn ang="0">
                  <a:pos x="connsiteX2" y="connsiteY2"/>
                </a:cxn>
              </a:cxnLst>
              <a:rect l="l" t="t" r="r" b="b"/>
              <a:pathLst>
                <a:path w="4152439" h="486722">
                  <a:moveTo>
                    <a:pt x="4152439" y="0"/>
                  </a:moveTo>
                  <a:lnTo>
                    <a:pt x="4064000" y="486722"/>
                  </a:lnTo>
                  <a:lnTo>
                    <a:pt x="0" y="48672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a16="http://schemas.microsoft.com/office/drawing/2014/main" id="{181B734F-9A20-4378-B848-3B4C6AE30BA6}"/>
                </a:ext>
              </a:extLst>
            </p:cNvPr>
            <p:cNvSpPr/>
            <p:nvPr/>
          </p:nvSpPr>
          <p:spPr>
            <a:xfrm>
              <a:off x="-3433086" y="4900565"/>
              <a:ext cx="4152439" cy="1931479"/>
            </a:xfrm>
            <a:custGeom>
              <a:avLst/>
              <a:gdLst>
                <a:gd name="connsiteX0" fmla="*/ 3885633 w 4152439"/>
                <a:gd name="connsiteY0" fmla="*/ 0 h 1931479"/>
                <a:gd name="connsiteX1" fmla="*/ 4152439 w 4152439"/>
                <a:gd name="connsiteY1" fmla="*/ 1931479 h 1931479"/>
                <a:gd name="connsiteX2" fmla="*/ 0 w 4152439"/>
                <a:gd name="connsiteY2" fmla="*/ 132201 h 1931479"/>
              </a:gdLst>
              <a:ahLst/>
              <a:cxnLst>
                <a:cxn ang="0">
                  <a:pos x="connsiteX0" y="connsiteY0"/>
                </a:cxn>
                <a:cxn ang="0">
                  <a:pos x="connsiteX1" y="connsiteY1"/>
                </a:cxn>
                <a:cxn ang="0">
                  <a:pos x="connsiteX2" y="connsiteY2"/>
                </a:cxn>
              </a:cxnLst>
              <a:rect l="l" t="t" r="r" b="b"/>
              <a:pathLst>
                <a:path w="4152439" h="1931479">
                  <a:moveTo>
                    <a:pt x="3885633" y="0"/>
                  </a:moveTo>
                  <a:lnTo>
                    <a:pt x="4152439" y="1931479"/>
                  </a:lnTo>
                  <a:lnTo>
                    <a:pt x="0" y="13220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形状 78">
              <a:extLst>
                <a:ext uri="{FF2B5EF4-FFF2-40B4-BE49-F238E27FC236}">
                  <a16:creationId xmlns:a16="http://schemas.microsoft.com/office/drawing/2014/main" id="{BBC80E5B-D648-47B0-8E93-01A998AC49AB}"/>
                </a:ext>
              </a:extLst>
            </p:cNvPr>
            <p:cNvSpPr/>
            <p:nvPr/>
          </p:nvSpPr>
          <p:spPr>
            <a:xfrm>
              <a:off x="-3433086" y="5032765"/>
              <a:ext cx="4152439" cy="2286000"/>
            </a:xfrm>
            <a:custGeom>
              <a:avLst/>
              <a:gdLst>
                <a:gd name="connsiteX0" fmla="*/ 0 w 4152439"/>
                <a:gd name="connsiteY0" fmla="*/ 0 h 2286000"/>
                <a:gd name="connsiteX1" fmla="*/ 4152439 w 4152439"/>
                <a:gd name="connsiteY1" fmla="*/ 1799278 h 2286000"/>
                <a:gd name="connsiteX2" fmla="*/ 0 w 4152439"/>
                <a:gd name="connsiteY2" fmla="*/ 2286000 h 2286000"/>
              </a:gdLst>
              <a:ahLst/>
              <a:cxnLst>
                <a:cxn ang="0">
                  <a:pos x="connsiteX0" y="connsiteY0"/>
                </a:cxn>
                <a:cxn ang="0">
                  <a:pos x="connsiteX1" y="connsiteY1"/>
                </a:cxn>
                <a:cxn ang="0">
                  <a:pos x="connsiteX2" y="connsiteY2"/>
                </a:cxn>
              </a:cxnLst>
              <a:rect l="l" t="t" r="r" b="b"/>
              <a:pathLst>
                <a:path w="4152439" h="2286000">
                  <a:moveTo>
                    <a:pt x="0" y="0"/>
                  </a:moveTo>
                  <a:lnTo>
                    <a:pt x="4152439" y="1799278"/>
                  </a:lnTo>
                  <a:lnTo>
                    <a:pt x="0" y="22860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形状 79">
              <a:extLst>
                <a:ext uri="{FF2B5EF4-FFF2-40B4-BE49-F238E27FC236}">
                  <a16:creationId xmlns:a16="http://schemas.microsoft.com/office/drawing/2014/main" id="{6FA692B2-00FD-4AB5-85DD-44972F542A3F}"/>
                </a:ext>
              </a:extLst>
            </p:cNvPr>
            <p:cNvSpPr/>
            <p:nvPr/>
          </p:nvSpPr>
          <p:spPr>
            <a:xfrm>
              <a:off x="-3433086" y="1809975"/>
              <a:ext cx="3885633" cy="3222791"/>
            </a:xfrm>
            <a:custGeom>
              <a:avLst/>
              <a:gdLst>
                <a:gd name="connsiteX0" fmla="*/ 1506964 w 3885633"/>
                <a:gd name="connsiteY0" fmla="*/ 0 h 3222791"/>
                <a:gd name="connsiteX1" fmla="*/ 3885633 w 3885633"/>
                <a:gd name="connsiteY1" fmla="*/ 3090590 h 3222791"/>
                <a:gd name="connsiteX2" fmla="*/ 0 w 3885633"/>
                <a:gd name="connsiteY2" fmla="*/ 3222791 h 3222791"/>
              </a:gdLst>
              <a:ahLst/>
              <a:cxnLst>
                <a:cxn ang="0">
                  <a:pos x="connsiteX0" y="connsiteY0"/>
                </a:cxn>
                <a:cxn ang="0">
                  <a:pos x="connsiteX1" y="connsiteY1"/>
                </a:cxn>
                <a:cxn ang="0">
                  <a:pos x="connsiteX2" y="connsiteY2"/>
                </a:cxn>
              </a:cxnLst>
              <a:rect l="l" t="t" r="r" b="b"/>
              <a:pathLst>
                <a:path w="3885633" h="3222791">
                  <a:moveTo>
                    <a:pt x="1506964" y="0"/>
                  </a:moveTo>
                  <a:lnTo>
                    <a:pt x="3885633" y="3090590"/>
                  </a:lnTo>
                  <a:lnTo>
                    <a:pt x="0" y="322279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a16="http://schemas.microsoft.com/office/drawing/2014/main" id="{53593B5D-3058-4797-8753-C843A20E7591}"/>
                </a:ext>
              </a:extLst>
            </p:cNvPr>
            <p:cNvSpPr/>
            <p:nvPr/>
          </p:nvSpPr>
          <p:spPr>
            <a:xfrm>
              <a:off x="-3433087" y="1809975"/>
              <a:ext cx="1506964" cy="3222791"/>
            </a:xfrm>
            <a:custGeom>
              <a:avLst/>
              <a:gdLst>
                <a:gd name="connsiteX0" fmla="*/ 1506964 w 1506964"/>
                <a:gd name="connsiteY0" fmla="*/ 0 h 3222791"/>
                <a:gd name="connsiteX1" fmla="*/ 0 w 1506964"/>
                <a:gd name="connsiteY1" fmla="*/ 3222791 h 3222791"/>
                <a:gd name="connsiteX2" fmla="*/ 0 w 1506964"/>
                <a:gd name="connsiteY2" fmla="*/ 936791 h 3222791"/>
              </a:gdLst>
              <a:ahLst/>
              <a:cxnLst>
                <a:cxn ang="0">
                  <a:pos x="connsiteX0" y="connsiteY0"/>
                </a:cxn>
                <a:cxn ang="0">
                  <a:pos x="connsiteX1" y="connsiteY1"/>
                </a:cxn>
                <a:cxn ang="0">
                  <a:pos x="connsiteX2" y="connsiteY2"/>
                </a:cxn>
              </a:cxnLst>
              <a:rect l="l" t="t" r="r" b="b"/>
              <a:pathLst>
                <a:path w="1506964" h="3222791">
                  <a:moveTo>
                    <a:pt x="1506964" y="0"/>
                  </a:moveTo>
                  <a:lnTo>
                    <a:pt x="0" y="3222791"/>
                  </a:lnTo>
                  <a:lnTo>
                    <a:pt x="0" y="936791"/>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a16="http://schemas.microsoft.com/office/drawing/2014/main" id="{24679659-0B44-4C79-8899-7A44A41DA786}"/>
                </a:ext>
              </a:extLst>
            </p:cNvPr>
            <p:cNvSpPr/>
            <p:nvPr/>
          </p:nvSpPr>
          <p:spPr>
            <a:xfrm>
              <a:off x="3950906" y="460765"/>
              <a:ext cx="1954274" cy="3134770"/>
            </a:xfrm>
            <a:custGeom>
              <a:avLst/>
              <a:gdLst>
                <a:gd name="connsiteX0" fmla="*/ 744007 w 1954274"/>
                <a:gd name="connsiteY0" fmla="*/ 0 h 3134770"/>
                <a:gd name="connsiteX1" fmla="*/ 1954274 w 1954274"/>
                <a:gd name="connsiteY1" fmla="*/ 3134770 h 3134770"/>
                <a:gd name="connsiteX2" fmla="*/ 0 w 1954274"/>
                <a:gd name="connsiteY2" fmla="*/ 2763042 h 3134770"/>
              </a:gdLst>
              <a:ahLst/>
              <a:cxnLst>
                <a:cxn ang="0">
                  <a:pos x="connsiteX0" y="connsiteY0"/>
                </a:cxn>
                <a:cxn ang="0">
                  <a:pos x="connsiteX1" y="connsiteY1"/>
                </a:cxn>
                <a:cxn ang="0">
                  <a:pos x="connsiteX2" y="connsiteY2"/>
                </a:cxn>
              </a:cxnLst>
              <a:rect l="l" t="t" r="r" b="b"/>
              <a:pathLst>
                <a:path w="1954274" h="3134770">
                  <a:moveTo>
                    <a:pt x="744007" y="0"/>
                  </a:moveTo>
                  <a:lnTo>
                    <a:pt x="1954274" y="3134770"/>
                  </a:lnTo>
                  <a:lnTo>
                    <a:pt x="0" y="276304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a16="http://schemas.microsoft.com/office/drawing/2014/main" id="{9334BA07-81E0-4FC0-8F60-EADA86515ACD}"/>
                </a:ext>
              </a:extLst>
            </p:cNvPr>
            <p:cNvSpPr/>
            <p:nvPr/>
          </p:nvSpPr>
          <p:spPr>
            <a:xfrm>
              <a:off x="4694913" y="460765"/>
              <a:ext cx="4064000" cy="3134770"/>
            </a:xfrm>
            <a:custGeom>
              <a:avLst/>
              <a:gdLst>
                <a:gd name="connsiteX0" fmla="*/ 0 w 4064000"/>
                <a:gd name="connsiteY0" fmla="*/ 0 h 3134770"/>
                <a:gd name="connsiteX1" fmla="*/ 4064000 w 4064000"/>
                <a:gd name="connsiteY1" fmla="*/ 0 h 3134770"/>
                <a:gd name="connsiteX2" fmla="*/ 1210267 w 4064000"/>
                <a:gd name="connsiteY2" fmla="*/ 3134770 h 3134770"/>
              </a:gdLst>
              <a:ahLst/>
              <a:cxnLst>
                <a:cxn ang="0">
                  <a:pos x="connsiteX0" y="connsiteY0"/>
                </a:cxn>
                <a:cxn ang="0">
                  <a:pos x="connsiteX1" y="connsiteY1"/>
                </a:cxn>
                <a:cxn ang="0">
                  <a:pos x="connsiteX2" y="connsiteY2"/>
                </a:cxn>
              </a:cxnLst>
              <a:rect l="l" t="t" r="r" b="b"/>
              <a:pathLst>
                <a:path w="4064000" h="3134770">
                  <a:moveTo>
                    <a:pt x="0" y="0"/>
                  </a:moveTo>
                  <a:lnTo>
                    <a:pt x="4064000" y="0"/>
                  </a:lnTo>
                  <a:lnTo>
                    <a:pt x="1210267" y="313477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形状 83">
              <a:extLst>
                <a:ext uri="{FF2B5EF4-FFF2-40B4-BE49-F238E27FC236}">
                  <a16:creationId xmlns:a16="http://schemas.microsoft.com/office/drawing/2014/main" id="{97F45947-9215-486E-9D6E-6E79557C8B48}"/>
                </a:ext>
              </a:extLst>
            </p:cNvPr>
            <p:cNvSpPr/>
            <p:nvPr/>
          </p:nvSpPr>
          <p:spPr>
            <a:xfrm>
              <a:off x="630913" y="460765"/>
              <a:ext cx="4064000" cy="2763042"/>
            </a:xfrm>
            <a:custGeom>
              <a:avLst/>
              <a:gdLst>
                <a:gd name="connsiteX0" fmla="*/ 0 w 4064000"/>
                <a:gd name="connsiteY0" fmla="*/ 0 h 2763042"/>
                <a:gd name="connsiteX1" fmla="*/ 4064000 w 4064000"/>
                <a:gd name="connsiteY1" fmla="*/ 0 h 2763042"/>
                <a:gd name="connsiteX2" fmla="*/ 3319993 w 4064000"/>
                <a:gd name="connsiteY2" fmla="*/ 2763042 h 2763042"/>
              </a:gdLst>
              <a:ahLst/>
              <a:cxnLst>
                <a:cxn ang="0">
                  <a:pos x="connsiteX0" y="connsiteY0"/>
                </a:cxn>
                <a:cxn ang="0">
                  <a:pos x="connsiteX1" y="connsiteY1"/>
                </a:cxn>
                <a:cxn ang="0">
                  <a:pos x="connsiteX2" y="connsiteY2"/>
                </a:cxn>
              </a:cxnLst>
              <a:rect l="l" t="t" r="r" b="b"/>
              <a:pathLst>
                <a:path w="4064000" h="2763042">
                  <a:moveTo>
                    <a:pt x="0" y="0"/>
                  </a:moveTo>
                  <a:lnTo>
                    <a:pt x="4064000" y="0"/>
                  </a:lnTo>
                  <a:lnTo>
                    <a:pt x="3319993" y="2763042"/>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形状 84">
              <a:extLst>
                <a:ext uri="{FF2B5EF4-FFF2-40B4-BE49-F238E27FC236}">
                  <a16:creationId xmlns:a16="http://schemas.microsoft.com/office/drawing/2014/main" id="{BD0EE22C-66B1-4B65-96A4-6F38008D6BCA}"/>
                </a:ext>
              </a:extLst>
            </p:cNvPr>
            <p:cNvSpPr/>
            <p:nvPr/>
          </p:nvSpPr>
          <p:spPr>
            <a:xfrm>
              <a:off x="6444599" y="4991303"/>
              <a:ext cx="2314314" cy="349079"/>
            </a:xfrm>
            <a:custGeom>
              <a:avLst/>
              <a:gdLst>
                <a:gd name="connsiteX0" fmla="*/ 0 w 2314314"/>
                <a:gd name="connsiteY0" fmla="*/ 0 h 349079"/>
                <a:gd name="connsiteX1" fmla="*/ 2314314 w 2314314"/>
                <a:gd name="connsiteY1" fmla="*/ 41463 h 349079"/>
                <a:gd name="connsiteX2" fmla="*/ 1989006 w 2314314"/>
                <a:gd name="connsiteY2" fmla="*/ 349079 h 349079"/>
              </a:gdLst>
              <a:ahLst/>
              <a:cxnLst>
                <a:cxn ang="0">
                  <a:pos x="connsiteX0" y="connsiteY0"/>
                </a:cxn>
                <a:cxn ang="0">
                  <a:pos x="connsiteX1" y="connsiteY1"/>
                </a:cxn>
                <a:cxn ang="0">
                  <a:pos x="connsiteX2" y="connsiteY2"/>
                </a:cxn>
              </a:cxnLst>
              <a:rect l="l" t="t" r="r" b="b"/>
              <a:pathLst>
                <a:path w="2314314" h="349079">
                  <a:moveTo>
                    <a:pt x="0" y="0"/>
                  </a:moveTo>
                  <a:lnTo>
                    <a:pt x="2314314" y="41463"/>
                  </a:lnTo>
                  <a:lnTo>
                    <a:pt x="1989006" y="349079"/>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形状 85">
              <a:extLst>
                <a:ext uri="{FF2B5EF4-FFF2-40B4-BE49-F238E27FC236}">
                  <a16:creationId xmlns:a16="http://schemas.microsoft.com/office/drawing/2014/main" id="{204FC0E9-9387-49A4-A588-587BDD80D0F4}"/>
                </a:ext>
              </a:extLst>
            </p:cNvPr>
            <p:cNvSpPr/>
            <p:nvPr/>
          </p:nvSpPr>
          <p:spPr>
            <a:xfrm>
              <a:off x="6444599" y="2746765"/>
              <a:ext cx="2314314" cy="2286000"/>
            </a:xfrm>
            <a:custGeom>
              <a:avLst/>
              <a:gdLst>
                <a:gd name="connsiteX0" fmla="*/ 2314314 w 2314314"/>
                <a:gd name="connsiteY0" fmla="*/ 0 h 2286000"/>
                <a:gd name="connsiteX1" fmla="*/ 2314314 w 2314314"/>
                <a:gd name="connsiteY1" fmla="*/ 2286000 h 2286000"/>
                <a:gd name="connsiteX2" fmla="*/ 0 w 2314314"/>
                <a:gd name="connsiteY2" fmla="*/ 2244537 h 2286000"/>
              </a:gdLst>
              <a:ahLst/>
              <a:cxnLst>
                <a:cxn ang="0">
                  <a:pos x="connsiteX0" y="connsiteY0"/>
                </a:cxn>
                <a:cxn ang="0">
                  <a:pos x="connsiteX1" y="connsiteY1"/>
                </a:cxn>
                <a:cxn ang="0">
                  <a:pos x="connsiteX2" y="connsiteY2"/>
                </a:cxn>
              </a:cxnLst>
              <a:rect l="l" t="t" r="r" b="b"/>
              <a:pathLst>
                <a:path w="2314314" h="2286000">
                  <a:moveTo>
                    <a:pt x="2314314" y="0"/>
                  </a:moveTo>
                  <a:lnTo>
                    <a:pt x="2314314" y="2286000"/>
                  </a:lnTo>
                  <a:lnTo>
                    <a:pt x="0" y="2244537"/>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形状 86">
              <a:extLst>
                <a:ext uri="{FF2B5EF4-FFF2-40B4-BE49-F238E27FC236}">
                  <a16:creationId xmlns:a16="http://schemas.microsoft.com/office/drawing/2014/main" id="{7B568185-68C2-4081-AAF1-9ADB44721E5B}"/>
                </a:ext>
              </a:extLst>
            </p:cNvPr>
            <p:cNvSpPr/>
            <p:nvPr/>
          </p:nvSpPr>
          <p:spPr>
            <a:xfrm>
              <a:off x="8433605" y="5032765"/>
              <a:ext cx="325308" cy="2286000"/>
            </a:xfrm>
            <a:custGeom>
              <a:avLst/>
              <a:gdLst>
                <a:gd name="connsiteX0" fmla="*/ 325308 w 325308"/>
                <a:gd name="connsiteY0" fmla="*/ 0 h 2286000"/>
                <a:gd name="connsiteX1" fmla="*/ 325308 w 325308"/>
                <a:gd name="connsiteY1" fmla="*/ 2286000 h 2286000"/>
                <a:gd name="connsiteX2" fmla="*/ 0 w 325308"/>
                <a:gd name="connsiteY2" fmla="*/ 307616 h 2286000"/>
              </a:gdLst>
              <a:ahLst/>
              <a:cxnLst>
                <a:cxn ang="0">
                  <a:pos x="connsiteX0" y="connsiteY0"/>
                </a:cxn>
                <a:cxn ang="0">
                  <a:pos x="connsiteX1" y="connsiteY1"/>
                </a:cxn>
                <a:cxn ang="0">
                  <a:pos x="connsiteX2" y="connsiteY2"/>
                </a:cxn>
              </a:cxnLst>
              <a:rect l="l" t="t" r="r" b="b"/>
              <a:pathLst>
                <a:path w="325308" h="2286000">
                  <a:moveTo>
                    <a:pt x="325308" y="0"/>
                  </a:moveTo>
                  <a:lnTo>
                    <a:pt x="325308" y="2286000"/>
                  </a:lnTo>
                  <a:lnTo>
                    <a:pt x="0" y="307616"/>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形状 87">
              <a:extLst>
                <a:ext uri="{FF2B5EF4-FFF2-40B4-BE49-F238E27FC236}">
                  <a16:creationId xmlns:a16="http://schemas.microsoft.com/office/drawing/2014/main" id="{F2776D9A-3175-4156-B192-897788B19A45}"/>
                </a:ext>
              </a:extLst>
            </p:cNvPr>
            <p:cNvSpPr/>
            <p:nvPr/>
          </p:nvSpPr>
          <p:spPr>
            <a:xfrm>
              <a:off x="4694913" y="4991303"/>
              <a:ext cx="1749686" cy="2327463"/>
            </a:xfrm>
            <a:custGeom>
              <a:avLst/>
              <a:gdLst>
                <a:gd name="connsiteX0" fmla="*/ 1749686 w 1749686"/>
                <a:gd name="connsiteY0" fmla="*/ 0 h 2327463"/>
                <a:gd name="connsiteX1" fmla="*/ 1586961 w 1749686"/>
                <a:gd name="connsiteY1" fmla="*/ 1720075 h 2327463"/>
                <a:gd name="connsiteX2" fmla="*/ 0 w 1749686"/>
                <a:gd name="connsiteY2" fmla="*/ 2327463 h 2327463"/>
              </a:gdLst>
              <a:ahLst/>
              <a:cxnLst>
                <a:cxn ang="0">
                  <a:pos x="connsiteX0" y="connsiteY0"/>
                </a:cxn>
                <a:cxn ang="0">
                  <a:pos x="connsiteX1" y="connsiteY1"/>
                </a:cxn>
                <a:cxn ang="0">
                  <a:pos x="connsiteX2" y="connsiteY2"/>
                </a:cxn>
              </a:cxnLst>
              <a:rect l="l" t="t" r="r" b="b"/>
              <a:pathLst>
                <a:path w="1749686" h="2327463">
                  <a:moveTo>
                    <a:pt x="1749686" y="0"/>
                  </a:moveTo>
                  <a:lnTo>
                    <a:pt x="1586961" y="1720075"/>
                  </a:lnTo>
                  <a:lnTo>
                    <a:pt x="0" y="232746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形状 88">
              <a:extLst>
                <a:ext uri="{FF2B5EF4-FFF2-40B4-BE49-F238E27FC236}">
                  <a16:creationId xmlns:a16="http://schemas.microsoft.com/office/drawing/2014/main" id="{C8750C87-66A2-4A12-8195-C3FBD7D10D70}"/>
                </a:ext>
              </a:extLst>
            </p:cNvPr>
            <p:cNvSpPr/>
            <p:nvPr/>
          </p:nvSpPr>
          <p:spPr>
            <a:xfrm>
              <a:off x="2724067" y="4991303"/>
              <a:ext cx="3720532" cy="2327463"/>
            </a:xfrm>
            <a:custGeom>
              <a:avLst/>
              <a:gdLst>
                <a:gd name="connsiteX0" fmla="*/ 3720532 w 3720532"/>
                <a:gd name="connsiteY0" fmla="*/ 0 h 2327463"/>
                <a:gd name="connsiteX1" fmla="*/ 1970846 w 3720532"/>
                <a:gd name="connsiteY1" fmla="*/ 2327463 h 2327463"/>
                <a:gd name="connsiteX2" fmla="*/ 0 w 3720532"/>
                <a:gd name="connsiteY2" fmla="*/ 633200 h 2327463"/>
              </a:gdLst>
              <a:ahLst/>
              <a:cxnLst>
                <a:cxn ang="0">
                  <a:pos x="connsiteX0" y="connsiteY0"/>
                </a:cxn>
                <a:cxn ang="0">
                  <a:pos x="connsiteX1" y="connsiteY1"/>
                </a:cxn>
                <a:cxn ang="0">
                  <a:pos x="connsiteX2" y="connsiteY2"/>
                </a:cxn>
              </a:cxnLst>
              <a:rect l="l" t="t" r="r" b="b"/>
              <a:pathLst>
                <a:path w="3720532" h="2327463">
                  <a:moveTo>
                    <a:pt x="3720532" y="0"/>
                  </a:moveTo>
                  <a:lnTo>
                    <a:pt x="1970846" y="2327463"/>
                  </a:lnTo>
                  <a:lnTo>
                    <a:pt x="0" y="633200"/>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形状 89">
              <a:extLst>
                <a:ext uri="{FF2B5EF4-FFF2-40B4-BE49-F238E27FC236}">
                  <a16:creationId xmlns:a16="http://schemas.microsoft.com/office/drawing/2014/main" id="{676389B9-A928-4A54-B60A-0720C97078C4}"/>
                </a:ext>
              </a:extLst>
            </p:cNvPr>
            <p:cNvSpPr/>
            <p:nvPr/>
          </p:nvSpPr>
          <p:spPr>
            <a:xfrm>
              <a:off x="4694912" y="7182959"/>
              <a:ext cx="4064000" cy="121183"/>
            </a:xfrm>
            <a:custGeom>
              <a:avLst/>
              <a:gdLst>
                <a:gd name="connsiteX0" fmla="*/ 3377340 w 4064000"/>
                <a:gd name="connsiteY0" fmla="*/ 0 h 121183"/>
                <a:gd name="connsiteX1" fmla="*/ 4064000 w 4064000"/>
                <a:gd name="connsiteY1" fmla="*/ 121183 h 121183"/>
                <a:gd name="connsiteX2" fmla="*/ 0 w 4064000"/>
                <a:gd name="connsiteY2" fmla="*/ 121183 h 121183"/>
              </a:gdLst>
              <a:ahLst/>
              <a:cxnLst>
                <a:cxn ang="0">
                  <a:pos x="connsiteX0" y="connsiteY0"/>
                </a:cxn>
                <a:cxn ang="0">
                  <a:pos x="connsiteX1" y="connsiteY1"/>
                </a:cxn>
                <a:cxn ang="0">
                  <a:pos x="connsiteX2" y="connsiteY2"/>
                </a:cxn>
              </a:cxnLst>
              <a:rect l="l" t="t" r="r" b="b"/>
              <a:pathLst>
                <a:path w="4064000" h="121183">
                  <a:moveTo>
                    <a:pt x="3377340" y="0"/>
                  </a:moveTo>
                  <a:lnTo>
                    <a:pt x="4064000" y="121183"/>
                  </a:lnTo>
                  <a:lnTo>
                    <a:pt x="0" y="12118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形状 90">
              <a:extLst>
                <a:ext uri="{FF2B5EF4-FFF2-40B4-BE49-F238E27FC236}">
                  <a16:creationId xmlns:a16="http://schemas.microsoft.com/office/drawing/2014/main" id="{9E26E329-B7FB-4E26-8605-06C1259424B6}"/>
                </a:ext>
              </a:extLst>
            </p:cNvPr>
            <p:cNvSpPr/>
            <p:nvPr/>
          </p:nvSpPr>
          <p:spPr>
            <a:xfrm>
              <a:off x="4682558" y="6703530"/>
              <a:ext cx="3377340" cy="607388"/>
            </a:xfrm>
            <a:custGeom>
              <a:avLst/>
              <a:gdLst>
                <a:gd name="connsiteX0" fmla="*/ 1586961 w 3377340"/>
                <a:gd name="connsiteY0" fmla="*/ 0 h 607388"/>
                <a:gd name="connsiteX1" fmla="*/ 3377340 w 3377340"/>
                <a:gd name="connsiteY1" fmla="*/ 486205 h 607388"/>
                <a:gd name="connsiteX2" fmla="*/ 0 w 3377340"/>
                <a:gd name="connsiteY2" fmla="*/ 607388 h 607388"/>
              </a:gdLst>
              <a:ahLst/>
              <a:cxnLst>
                <a:cxn ang="0">
                  <a:pos x="connsiteX0" y="connsiteY0"/>
                </a:cxn>
                <a:cxn ang="0">
                  <a:pos x="connsiteX1" y="connsiteY1"/>
                </a:cxn>
                <a:cxn ang="0">
                  <a:pos x="connsiteX2" y="connsiteY2"/>
                </a:cxn>
              </a:cxnLst>
              <a:rect l="l" t="t" r="r" b="b"/>
              <a:pathLst>
                <a:path w="3377340" h="607388">
                  <a:moveTo>
                    <a:pt x="1586961" y="0"/>
                  </a:moveTo>
                  <a:lnTo>
                    <a:pt x="3377340" y="486205"/>
                  </a:lnTo>
                  <a:lnTo>
                    <a:pt x="0" y="607388"/>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形状 91">
              <a:extLst>
                <a:ext uri="{FF2B5EF4-FFF2-40B4-BE49-F238E27FC236}">
                  <a16:creationId xmlns:a16="http://schemas.microsoft.com/office/drawing/2014/main" id="{72BAAA6B-670F-413F-8C00-48AE5770F51B}"/>
                </a:ext>
              </a:extLst>
            </p:cNvPr>
            <p:cNvSpPr/>
            <p:nvPr/>
          </p:nvSpPr>
          <p:spPr>
            <a:xfrm>
              <a:off x="630913" y="5624503"/>
              <a:ext cx="4064000" cy="1694263"/>
            </a:xfrm>
            <a:custGeom>
              <a:avLst/>
              <a:gdLst>
                <a:gd name="connsiteX0" fmla="*/ 2093154 w 4064000"/>
                <a:gd name="connsiteY0" fmla="*/ 0 h 1694263"/>
                <a:gd name="connsiteX1" fmla="*/ 4064000 w 4064000"/>
                <a:gd name="connsiteY1" fmla="*/ 1694263 h 1694263"/>
                <a:gd name="connsiteX2" fmla="*/ 0 w 4064000"/>
                <a:gd name="connsiteY2" fmla="*/ 1694263 h 1694263"/>
              </a:gdLst>
              <a:ahLst/>
              <a:cxnLst>
                <a:cxn ang="0">
                  <a:pos x="connsiteX0" y="connsiteY0"/>
                </a:cxn>
                <a:cxn ang="0">
                  <a:pos x="connsiteX1" y="connsiteY1"/>
                </a:cxn>
                <a:cxn ang="0">
                  <a:pos x="connsiteX2" y="connsiteY2"/>
                </a:cxn>
              </a:cxnLst>
              <a:rect l="l" t="t" r="r" b="b"/>
              <a:pathLst>
                <a:path w="4064000" h="1694263">
                  <a:moveTo>
                    <a:pt x="2093154" y="0"/>
                  </a:moveTo>
                  <a:lnTo>
                    <a:pt x="4064000" y="1694263"/>
                  </a:lnTo>
                  <a:lnTo>
                    <a:pt x="0" y="1694263"/>
                  </a:lnTo>
                  <a:close/>
                </a:path>
              </a:pathLst>
            </a:custGeom>
            <a:grpFill/>
            <a:ln w="6350">
              <a:solidFill>
                <a:schemeClr val="accent1">
                  <a:lumMod val="75000"/>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矩形: 圆角 92">
            <a:extLst>
              <a:ext uri="{FF2B5EF4-FFF2-40B4-BE49-F238E27FC236}">
                <a16:creationId xmlns:a16="http://schemas.microsoft.com/office/drawing/2014/main" id="{20C575F4-B975-4084-BD1B-F5C5F45DDFD5}"/>
              </a:ext>
            </a:extLst>
          </p:cNvPr>
          <p:cNvSpPr/>
          <p:nvPr/>
        </p:nvSpPr>
        <p:spPr>
          <a:xfrm>
            <a:off x="4853940" y="5146378"/>
            <a:ext cx="2484120" cy="4256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文本占位符 14">
            <a:extLst>
              <a:ext uri="{FF2B5EF4-FFF2-40B4-BE49-F238E27FC236}">
                <a16:creationId xmlns:a16="http://schemas.microsoft.com/office/drawing/2014/main" id="{EB7F3991-FA51-4603-9CC6-DF8DD5BC9DDA}"/>
              </a:ext>
            </a:extLst>
          </p:cNvPr>
          <p:cNvSpPr>
            <a:spLocks noGrp="1"/>
          </p:cNvSpPr>
          <p:nvPr>
            <p:ph type="body" sz="quarter" idx="12" hasCustomPrompt="1"/>
          </p:nvPr>
        </p:nvSpPr>
        <p:spPr>
          <a:xfrm>
            <a:off x="4853940" y="5207819"/>
            <a:ext cx="2484120" cy="341632"/>
          </a:xfrm>
          <a:prstGeom prst="rect">
            <a:avLst/>
          </a:prstGeom>
        </p:spPr>
        <p:txBody>
          <a:bodyPr wrap="square">
            <a:spAutoFit/>
          </a:bodyPr>
          <a:lstStyle>
            <a:lvl1pPr marL="0" marR="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kumimoji="0" lang="en-US" altLang="zh-CN" sz="1800" b="0" i="0" u="none" strike="noStrike" kern="1200" cap="none" spc="0" normalizeH="0" baseline="0" noProof="0">
                <a:ln>
                  <a:noFill/>
                </a:ln>
                <a:solidFill>
                  <a:schemeClr val="accent1"/>
                </a:solidFill>
                <a:effectLst/>
                <a:uLnTx/>
                <a:uFillTx/>
                <a:latin typeface="微软雅黑"/>
                <a:ea typeface="+mn-ea"/>
                <a:cs typeface="+mn-cs"/>
              </a:defRPr>
            </a:lvl1pPr>
          </a:lstStyle>
          <a:p>
            <a:pPr marL="0" marR="0" lvl="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a:ln>
                  <a:noFill/>
                </a:ln>
                <a:solidFill>
                  <a:schemeClr val="accent1"/>
                </a:solidFill>
                <a:effectLst/>
                <a:uLnTx/>
                <a:uFillTx/>
                <a:latin typeface="微软雅黑"/>
                <a:ea typeface="+mn-ea"/>
                <a:cs typeface="+mn-cs"/>
              </a:rPr>
              <a:t>讲解人：</a:t>
            </a:r>
            <a:r>
              <a:rPr kumimoji="0" lang="en-US" altLang="zh-CN" sz="1800" b="0" i="0" u="none" strike="noStrike" kern="1200" cap="none" spc="0" normalizeH="0" baseline="0" noProof="0">
                <a:ln>
                  <a:noFill/>
                </a:ln>
                <a:solidFill>
                  <a:schemeClr val="accent1"/>
                </a:solidFill>
                <a:effectLst/>
                <a:uLnTx/>
                <a:uFillTx/>
                <a:latin typeface="微软雅黑"/>
                <a:ea typeface="+mn-ea"/>
                <a:cs typeface="+mn-cs"/>
              </a:rPr>
              <a:t>OfficeAid</a:t>
            </a:r>
            <a:endParaRPr kumimoji="0" lang="en-US" altLang="zh-CN" sz="1800" b="0" i="0" u="none" strike="noStrike" kern="1200" cap="none" spc="0" normalizeH="0" baseline="0" noProof="0" dirty="0">
              <a:ln>
                <a:noFill/>
              </a:ln>
              <a:solidFill>
                <a:schemeClr val="accent1"/>
              </a:solidFill>
              <a:effectLst/>
              <a:uLnTx/>
              <a:uFillTx/>
              <a:latin typeface="微软雅黑"/>
              <a:ea typeface="+mn-ea"/>
              <a:cs typeface="+mn-cs"/>
            </a:endParaRPr>
          </a:p>
        </p:txBody>
      </p:sp>
      <p:sp>
        <p:nvSpPr>
          <p:cNvPr id="6" name="文本占位符 5">
            <a:extLst>
              <a:ext uri="{FF2B5EF4-FFF2-40B4-BE49-F238E27FC236}">
                <a16:creationId xmlns:a16="http://schemas.microsoft.com/office/drawing/2014/main" id="{8BBF4AD7-3D5B-4686-9123-3C87723FAD05}"/>
              </a:ext>
            </a:extLst>
          </p:cNvPr>
          <p:cNvSpPr>
            <a:spLocks noGrp="1"/>
          </p:cNvSpPr>
          <p:nvPr>
            <p:ph type="body" sz="quarter" idx="10" hasCustomPrompt="1"/>
          </p:nvPr>
        </p:nvSpPr>
        <p:spPr>
          <a:xfrm>
            <a:off x="1790485" y="1796929"/>
            <a:ext cx="8611031" cy="1534716"/>
          </a:xfrm>
          <a:prstGeom prst="rect">
            <a:avLst/>
          </a:prstGeom>
        </p:spPr>
        <p:txBody>
          <a:bodyPr wrap="square">
            <a:spAutoFit/>
          </a:bodyPr>
          <a:lstStyle>
            <a:lvl1pPr marL="0" marR="0" indent="0" algn="ctr" defTabSz="914377" rtl="0" eaLnBrk="1" fontAlgn="auto" latinLnBrk="0" hangingPunct="1">
              <a:lnSpc>
                <a:spcPct val="130000"/>
              </a:lnSpc>
              <a:spcBef>
                <a:spcPts val="0"/>
              </a:spcBef>
              <a:spcAft>
                <a:spcPts val="0"/>
              </a:spcAft>
              <a:buClrTx/>
              <a:buSzTx/>
              <a:buFontTx/>
              <a:buNone/>
              <a:tabLst/>
              <a:defRPr kumimoji="0" lang="zh-CN" altLang="en-US" sz="8000" b="1" i="0" u="none" strike="noStrike" kern="1200" cap="none" spc="0" normalizeH="0" baseline="0" noProof="0">
                <a:ln>
                  <a:noFill/>
                </a:ln>
                <a:solidFill>
                  <a:schemeClr val="bg1"/>
                </a:solidFill>
                <a:effectLst/>
                <a:uLnTx/>
                <a:uFillTx/>
                <a:latin typeface="+mn-lt"/>
                <a:ea typeface="+mn-ea"/>
                <a:cs typeface="+mn-cs"/>
              </a:defRPr>
            </a:lvl1pPr>
          </a:lstStyle>
          <a:p>
            <a:pPr marL="0" marR="0" lvl="0" indent="0" algn="ctr" defTabSz="914377" rtl="0" eaLnBrk="1" fontAlgn="auto" latinLnBrk="0" hangingPunct="1">
              <a:lnSpc>
                <a:spcPct val="130000"/>
              </a:lnSpc>
              <a:spcBef>
                <a:spcPts val="0"/>
              </a:spcBef>
              <a:spcAft>
                <a:spcPts val="0"/>
              </a:spcAft>
              <a:buClrTx/>
              <a:buSzTx/>
              <a:buFontTx/>
              <a:buNone/>
              <a:tabLst/>
              <a:defRPr/>
            </a:pPr>
            <a:r>
              <a:rPr kumimoji="0" lang="zh-CN" altLang="en-US" sz="8000" b="1" i="0" u="none" strike="noStrike" kern="1200" cap="none" spc="0" normalizeH="0" baseline="0" noProof="0">
                <a:ln>
                  <a:noFill/>
                </a:ln>
                <a:solidFill>
                  <a:prstClr val="white"/>
                </a:solidFill>
                <a:effectLst/>
                <a:uLnTx/>
                <a:uFillTx/>
                <a:latin typeface="+mn-lt"/>
                <a:ea typeface="+mn-ea"/>
                <a:cs typeface="+mn-cs"/>
              </a:rPr>
              <a:t>点击此处添加文字</a:t>
            </a:r>
          </a:p>
        </p:txBody>
      </p:sp>
      <p:sp>
        <p:nvSpPr>
          <p:cNvPr id="8" name="矩形 7">
            <a:extLst>
              <a:ext uri="{FF2B5EF4-FFF2-40B4-BE49-F238E27FC236}">
                <a16:creationId xmlns:a16="http://schemas.microsoft.com/office/drawing/2014/main" id="{7F0B12F0-E64F-478E-BC67-C068530C3A9B}"/>
              </a:ext>
            </a:extLst>
          </p:cNvPr>
          <p:cNvSpPr/>
          <p:nvPr/>
        </p:nvSpPr>
        <p:spPr>
          <a:xfrm>
            <a:off x="2194560" y="-3091577"/>
            <a:ext cx="8382000" cy="1534716"/>
          </a:xfrm>
          <a:prstGeom prst="rect">
            <a:avLst/>
          </a:prstGeom>
        </p:spPr>
        <p:txBody>
          <a:bodyPr wrap="square">
            <a:spAutoFit/>
          </a:bodyPr>
          <a:lstStyle/>
          <a:p>
            <a:pPr marL="0" marR="0" lvl="0" indent="0" algn="ctr" defTabSz="914377" rtl="0" eaLnBrk="1" fontAlgn="auto" latinLnBrk="0" hangingPunct="1">
              <a:lnSpc>
                <a:spcPct val="130000"/>
              </a:lnSpc>
              <a:spcBef>
                <a:spcPts val="0"/>
              </a:spcBef>
              <a:spcAft>
                <a:spcPts val="0"/>
              </a:spcAft>
              <a:buClrTx/>
              <a:buSzTx/>
              <a:buFontTx/>
              <a:buNone/>
              <a:tabLst/>
              <a:defRPr/>
            </a:pPr>
            <a:r>
              <a:rPr kumimoji="0" lang="zh-CN" altLang="en-US" sz="8000" b="1" i="0" u="none" strike="noStrike" kern="1200" cap="none" spc="0" normalizeH="0" baseline="0" noProof="0">
                <a:ln>
                  <a:noFill/>
                </a:ln>
                <a:solidFill>
                  <a:schemeClr val="bg1"/>
                </a:solidFill>
                <a:effectLst/>
                <a:uLnTx/>
                <a:uFillTx/>
                <a:latin typeface="+mn-lt"/>
                <a:ea typeface="+mn-ea"/>
                <a:cs typeface="+mn-cs"/>
              </a:rPr>
              <a:t>点击此处添加文字</a:t>
            </a:r>
          </a:p>
        </p:txBody>
      </p:sp>
    </p:spTree>
    <p:extLst>
      <p:ext uri="{BB962C8B-B14F-4D97-AF65-F5344CB8AC3E}">
        <p14:creationId xmlns:p14="http://schemas.microsoft.com/office/powerpoint/2010/main" val="29369069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1861679"/>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88">
          <p15:clr>
            <a:srgbClr val="F26B43"/>
          </p15:clr>
        </p15:guide>
        <p15:guide id="2" pos="3840">
          <p15:clr>
            <a:srgbClr val="F26B43"/>
          </p15:clr>
        </p15:guide>
        <p15:guide id="3" pos="416">
          <p15:clr>
            <a:srgbClr val="F26B43"/>
          </p15:clr>
        </p15:guide>
        <p15:guide id="4" pos="7256">
          <p15:clr>
            <a:srgbClr val="F26B43"/>
          </p15:clr>
        </p15:guide>
        <p15:guide id="5" orient="horz" pos="648">
          <p15:clr>
            <a:srgbClr val="F26B43"/>
          </p15:clr>
        </p15:guide>
        <p15:guide id="6" orient="horz" pos="712">
          <p15:clr>
            <a:srgbClr val="F26B43"/>
          </p15:clr>
        </p15:guide>
        <p15:guide id="7" orient="horz" pos="3928">
          <p15:clr>
            <a:srgbClr val="F26B43"/>
          </p15:clr>
        </p15:guide>
        <p15:guide id="8" orient="horz" pos="3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占位符 25">
            <a:extLst>
              <a:ext uri="{FF2B5EF4-FFF2-40B4-BE49-F238E27FC236}">
                <a16:creationId xmlns:a16="http://schemas.microsoft.com/office/drawing/2014/main" id="{94DEB4C6-593C-4C05-A32D-5A02F83AF66B}"/>
              </a:ext>
            </a:extLst>
          </p:cNvPr>
          <p:cNvSpPr>
            <a:spLocks noGrp="1"/>
          </p:cNvSpPr>
          <p:nvPr>
            <p:ph type="body" sz="quarter" idx="10"/>
          </p:nvPr>
        </p:nvSpPr>
        <p:spPr>
          <a:xfrm>
            <a:off x="1127358" y="1881483"/>
            <a:ext cx="9937285" cy="1015663"/>
          </a:xfrm>
        </p:spPr>
        <p:txBody>
          <a:bodyPr/>
          <a:lstStyle/>
          <a:p>
            <a:r>
              <a:rPr lang="zh-CN" altLang="en-US" sz="6000" dirty="0"/>
              <a:t>建筑工程施工组织与管理</a:t>
            </a:r>
          </a:p>
        </p:txBody>
      </p:sp>
      <p:sp>
        <p:nvSpPr>
          <p:cNvPr id="31" name="文本占位符 30">
            <a:extLst>
              <a:ext uri="{FF2B5EF4-FFF2-40B4-BE49-F238E27FC236}">
                <a16:creationId xmlns:a16="http://schemas.microsoft.com/office/drawing/2014/main" id="{E3D77586-D49F-45D2-AADE-B76DA31A2165}"/>
              </a:ext>
            </a:extLst>
          </p:cNvPr>
          <p:cNvSpPr>
            <a:spLocks noGrp="1"/>
          </p:cNvSpPr>
          <p:nvPr>
            <p:ph type="body" sz="quarter" idx="12"/>
          </p:nvPr>
        </p:nvSpPr>
        <p:spPr>
          <a:xfrm>
            <a:off x="4522470" y="5204118"/>
            <a:ext cx="3147060" cy="341632"/>
          </a:xfrm>
        </p:spPr>
        <p:txBody>
          <a:bodyPr/>
          <a:lstStyle/>
          <a:p>
            <a:pPr lvl="0"/>
            <a:r>
              <a:rPr lang="zh-CN" altLang="en-US" dirty="0"/>
              <a:t>主编：黄河军  王光炎</a:t>
            </a:r>
            <a:endParaRPr lang="en-US" altLang="zh-CN" dirty="0"/>
          </a:p>
        </p:txBody>
      </p:sp>
    </p:spTree>
    <p:extLst>
      <p:ext uri="{BB962C8B-B14F-4D97-AF65-F5344CB8AC3E}">
        <p14:creationId xmlns:p14="http://schemas.microsoft.com/office/powerpoint/2010/main" val="1681692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.3</a:t>
            </a:r>
            <a:r>
              <a:rPr lang="zh-CN" altLang="en-US" sz="2800" dirty="0">
                <a:solidFill>
                  <a:srgbClr val="C00000"/>
                </a:solidFill>
              </a:rPr>
              <a:t>　建筑施工组织原理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1.3.2</a:t>
            </a:r>
            <a:r>
              <a:rPr lang="zh-CN" altLang="en-US" sz="2400" dirty="0"/>
              <a:t>　施工项目管理组织形式</a:t>
            </a:r>
          </a:p>
        </p:txBody>
      </p:sp>
      <p:sp>
        <p:nvSpPr>
          <p:cNvPr id="8" name="矩形 7">
            <a:extLst>
              <a:ext uri="{FF2B5EF4-FFF2-40B4-BE49-F238E27FC236}">
                <a16:creationId xmlns:a16="http://schemas.microsoft.com/office/drawing/2014/main" id="{32290593-2F6D-4FBA-8BC9-BF60DE6380E6}"/>
              </a:ext>
            </a:extLst>
          </p:cNvPr>
          <p:cNvSpPr/>
          <p:nvPr/>
        </p:nvSpPr>
        <p:spPr>
          <a:xfrm>
            <a:off x="943637" y="2328443"/>
            <a:ext cx="4075155" cy="2936060"/>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a:t>
            </a:r>
            <a:r>
              <a:rPr lang="zh-CN" altLang="en-US" sz="1800" b="0" i="0" u="none" strike="noStrike" baseline="0" dirty="0">
                <a:solidFill>
                  <a:srgbClr val="FF0000"/>
                </a:solidFill>
                <a:latin typeface="E-HZ"/>
              </a:rPr>
              <a:t>矩阵制组织形式</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这种组织模式是将按职能划分的部门与按工程项目</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或产品</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设立的管理机构，依照矩阵方式有机地结合起来的一种组织机构形式。矩阵制组织形式适用于同时承担多个项目的企业，大型复杂项目和对人工利用率要求高的项目。</a:t>
            </a:r>
          </a:p>
        </p:txBody>
      </p:sp>
      <p:pic>
        <p:nvPicPr>
          <p:cNvPr id="6" name="图片 5">
            <a:extLst>
              <a:ext uri="{FF2B5EF4-FFF2-40B4-BE49-F238E27FC236}">
                <a16:creationId xmlns:a16="http://schemas.microsoft.com/office/drawing/2014/main" id="{85877319-E21A-4BBC-82DF-44CEDFC3079A}"/>
              </a:ext>
            </a:extLst>
          </p:cNvPr>
          <p:cNvPicPr>
            <a:picLocks noChangeAspect="1"/>
          </p:cNvPicPr>
          <p:nvPr/>
        </p:nvPicPr>
        <p:blipFill>
          <a:blip r:embed="rId2"/>
          <a:stretch>
            <a:fillRect/>
          </a:stretch>
        </p:blipFill>
        <p:spPr>
          <a:xfrm>
            <a:off x="5217196" y="2738635"/>
            <a:ext cx="6308196" cy="3271747"/>
          </a:xfrm>
          <a:prstGeom prst="rect">
            <a:avLst/>
          </a:prstGeom>
        </p:spPr>
      </p:pic>
    </p:spTree>
    <p:extLst>
      <p:ext uri="{BB962C8B-B14F-4D97-AF65-F5344CB8AC3E}">
        <p14:creationId xmlns:p14="http://schemas.microsoft.com/office/powerpoint/2010/main" val="254629973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7.3.3</a:t>
            </a:r>
            <a:r>
              <a:rPr lang="zh-CN" altLang="en-US" sz="2400" dirty="0"/>
              <a:t>　施工项目成本控制</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510443"/>
            <a:ext cx="9751761" cy="2520370"/>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施工项目成本控制的依据</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工程承包合同</a:t>
            </a:r>
            <a:endParaRPr lang="ii-CN" altLang="en-US"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施工项目成本计划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进度报告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工程变更</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 </a:t>
            </a:r>
            <a:r>
              <a:rPr lang="zh-CN" altLang="en-US" sz="1800" b="0" i="0" u="none" strike="noStrike" baseline="0" dirty="0">
                <a:solidFill>
                  <a:srgbClr val="FF0000"/>
                </a:solidFill>
                <a:latin typeface="E-HZ"/>
              </a:rPr>
              <a:t>施工项目成本控制的步骤</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比较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预测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纠偏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检查</a:t>
            </a: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79579667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7.3.3</a:t>
            </a:r>
            <a:r>
              <a:rPr lang="zh-CN" altLang="en-US" sz="2400" dirty="0"/>
              <a:t>　施工项目成本控制</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510443"/>
            <a:ext cx="9751761" cy="3351367"/>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施工项目成本控制的依据</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工程承包合同</a:t>
            </a:r>
            <a:endParaRPr lang="ii-CN" altLang="en-US"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施工项目成本计划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进度报告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工程变更</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 </a:t>
            </a:r>
            <a:r>
              <a:rPr lang="zh-CN" altLang="en-US" sz="1800" b="0" i="0" u="none" strike="noStrike" baseline="0" dirty="0">
                <a:solidFill>
                  <a:srgbClr val="FF0000"/>
                </a:solidFill>
                <a:latin typeface="E-HZ"/>
              </a:rPr>
              <a:t>施工项目成本控制的步骤</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比较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预测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纠偏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检查</a:t>
            </a:r>
            <a:endParaRPr lang="en-US" altLang="zh-CN" dirty="0">
              <a:latin typeface="宋体" panose="02010600030101010101" pitchFamily="2" charset="-122"/>
              <a:ea typeface="宋体" panose="02010600030101010101" pitchFamily="2" charset="-122"/>
            </a:endParaRPr>
          </a:p>
          <a:p>
            <a:pPr indent="174625">
              <a:lnSpc>
                <a:spcPct val="150000"/>
              </a:lnSpc>
            </a:pPr>
            <a:r>
              <a:rPr lang="en-US" altLang="zh-CN" sz="1800" b="0" i="0" u="none" strike="noStrike" baseline="0" dirty="0">
                <a:solidFill>
                  <a:srgbClr val="FF00FF"/>
                </a:solidFill>
                <a:latin typeface="FZHTK--GBK1-0"/>
              </a:rPr>
              <a:t> </a:t>
            </a:r>
            <a:r>
              <a:rPr lang="en-US" altLang="zh-CN" sz="1800" b="0" i="0" u="none" strike="noStrike" baseline="0" dirty="0">
                <a:solidFill>
                  <a:srgbClr val="FF0000"/>
                </a:solidFill>
                <a:latin typeface="FZHTK--GBK1-0"/>
              </a:rPr>
              <a:t>3. </a:t>
            </a:r>
            <a:r>
              <a:rPr lang="zh-CN" altLang="en-US" sz="1800" b="0" i="0" u="none" strike="noStrike" baseline="0" dirty="0">
                <a:solidFill>
                  <a:srgbClr val="FF0000"/>
                </a:solidFill>
                <a:latin typeface="FZHTK--GBK1-0"/>
              </a:rPr>
              <a:t>施工项目成本控制的方法</a:t>
            </a:r>
            <a:endParaRPr lang="en-US" altLang="zh-CN" sz="1800" b="0" i="0" u="none" strike="noStrike" baseline="0" dirty="0">
              <a:solidFill>
                <a:srgbClr val="FF0000"/>
              </a:solidFill>
              <a:latin typeface="FZHTK--GBK1-0"/>
            </a:endParaRPr>
          </a:p>
          <a:p>
            <a:pPr indent="174625">
              <a:lnSpc>
                <a:spcPct val="150000"/>
              </a:lnSpc>
            </a:pPr>
            <a:r>
              <a:rPr lang="zh-CN" altLang="en-US" dirty="0">
                <a:latin typeface="宋体" panose="02010600030101010101" pitchFamily="2" charset="-122"/>
                <a:ea typeface="宋体" panose="02010600030101010101" pitchFamily="2" charset="-122"/>
              </a:rPr>
              <a:t>施工成本控制的方法有价值工程法、赢得值法、过程控制法等。</a:t>
            </a: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1798321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7.3.4</a:t>
            </a:r>
            <a:r>
              <a:rPr lang="zh-CN" altLang="en-US" sz="2400" dirty="0"/>
              <a:t>　施工项目成本核算</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259946"/>
            <a:ext cx="9751761" cy="4598054"/>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施工项目成本核算的范围</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直接人工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直接材料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机械使用费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其他直接费用</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间接费用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分包成本</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a:t>
            </a:r>
            <a:r>
              <a:rPr lang="zh-CN" altLang="en-US" sz="1800" b="0" i="0" u="none" strike="noStrike" baseline="0" dirty="0">
                <a:solidFill>
                  <a:srgbClr val="FF0000"/>
                </a:solidFill>
                <a:latin typeface="E-HZ"/>
              </a:rPr>
              <a:t>施工项目成本核算的程序</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对所发生的费用进行审核，以确定应计入工程成本的费用和计入各项期间费用数额。</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将应计入工程成本的各项费用区分为哪些应当计入本月的工程成本，哪些应由其他月份的工程成本负担。</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将每个月应计入工程成本的生产费用，在各个成本对象之间进行分配和归集，计算各工程成本。</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对未完工程进行盘点，以确定本期已完工程实际成本。</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将已完工程成本转入工程结算成本，核算竣工工程实际成本。</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88717178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7.3.4</a:t>
            </a:r>
            <a:r>
              <a:rPr lang="zh-CN" altLang="en-US" sz="2400" dirty="0"/>
              <a:t>　施工项目成本核算</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259946"/>
            <a:ext cx="9751761" cy="1689373"/>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3.</a:t>
            </a:r>
            <a:r>
              <a:rPr lang="zh-CN" altLang="en-US" sz="1800" b="0" i="0" u="none" strike="noStrike" baseline="0" dirty="0">
                <a:solidFill>
                  <a:srgbClr val="FF0000"/>
                </a:solidFill>
                <a:latin typeface="FZHTK--GBK1-0"/>
              </a:rPr>
              <a:t>施工项目成本核算的方法</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表格核算法    </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会计核算法   </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两种核算方法的综合使用</a:t>
            </a:r>
            <a:endParaRPr lang="en-US" altLang="zh-CN" dirty="0">
              <a:latin typeface="宋体" panose="02010600030101010101" pitchFamily="2" charset="-122"/>
              <a:ea typeface="宋体" panose="02010600030101010101" pitchFamily="2" charset="-122"/>
            </a:endParaRPr>
          </a:p>
        </p:txBody>
      </p:sp>
      <p:sp>
        <p:nvSpPr>
          <p:cNvPr id="7" name="椭圆 6">
            <a:extLst>
              <a:ext uri="{FF2B5EF4-FFF2-40B4-BE49-F238E27FC236}">
                <a16:creationId xmlns:a16="http://schemas.microsoft.com/office/drawing/2014/main" id="{16E46A8F-D9A4-416F-8C56-71F0D769BC17}"/>
              </a:ext>
            </a:extLst>
          </p:cNvPr>
          <p:cNvSpPr/>
          <p:nvPr/>
        </p:nvSpPr>
        <p:spPr>
          <a:xfrm>
            <a:off x="663444" y="4255021"/>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CEF386E0-294F-4C5E-ACEE-E38E9291E197}"/>
              </a:ext>
            </a:extLst>
          </p:cNvPr>
          <p:cNvSpPr/>
          <p:nvPr/>
        </p:nvSpPr>
        <p:spPr>
          <a:xfrm>
            <a:off x="1065345" y="4175823"/>
            <a:ext cx="6016475" cy="461665"/>
          </a:xfrm>
          <a:prstGeom prst="rect">
            <a:avLst/>
          </a:prstGeom>
        </p:spPr>
        <p:txBody>
          <a:bodyPr wrap="square">
            <a:spAutoFit/>
          </a:bodyPr>
          <a:lstStyle/>
          <a:p>
            <a:r>
              <a:rPr lang="en-US" altLang="zh-CN" sz="2400" dirty="0"/>
              <a:t>7.3.5</a:t>
            </a:r>
            <a:r>
              <a:rPr lang="zh-CN" altLang="en-US" sz="2400" dirty="0"/>
              <a:t>　施工项目成本分析与考核</a:t>
            </a:r>
          </a:p>
        </p:txBody>
      </p:sp>
      <p:sp>
        <p:nvSpPr>
          <p:cNvPr id="11" name="矩形 10">
            <a:extLst>
              <a:ext uri="{FF2B5EF4-FFF2-40B4-BE49-F238E27FC236}">
                <a16:creationId xmlns:a16="http://schemas.microsoft.com/office/drawing/2014/main" id="{34CF157C-287B-4032-9FA8-1727E4B501A9}"/>
              </a:ext>
            </a:extLst>
          </p:cNvPr>
          <p:cNvSpPr/>
          <p:nvPr/>
        </p:nvSpPr>
        <p:spPr>
          <a:xfrm>
            <a:off x="855400" y="4623002"/>
            <a:ext cx="9751761" cy="879087"/>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施工项目成本分析</a:t>
            </a:r>
            <a:endParaRPr lang="en-US" altLang="zh-CN" sz="1800" b="0" i="0" u="none" strike="noStrike" baseline="0" dirty="0">
              <a:solidFill>
                <a:srgbClr val="FF0000"/>
              </a:solidFill>
              <a:latin typeface="FZHTK--GBK1-0"/>
            </a:endParaRPr>
          </a:p>
          <a:p>
            <a:pPr indent="266700">
              <a:lnSpc>
                <a:spcPct val="150000"/>
              </a:lnSpc>
            </a:pPr>
            <a:r>
              <a:rPr lang="en-US" altLang="zh-CN" sz="1800" b="0" i="0" u="none" strike="noStrike" baseline="0" dirty="0">
                <a:solidFill>
                  <a:srgbClr val="FF0000"/>
                </a:solidFill>
                <a:latin typeface="E-HZ"/>
              </a:rPr>
              <a:t> 2. </a:t>
            </a:r>
            <a:r>
              <a:rPr lang="zh-CN" altLang="en-US" sz="1800" b="0" i="0" u="none" strike="noStrike" baseline="0" dirty="0">
                <a:solidFill>
                  <a:srgbClr val="FF0000"/>
                </a:solidFill>
                <a:latin typeface="E-HZ"/>
              </a:rPr>
              <a:t>施工项目成本考核</a:t>
            </a:r>
            <a:endParaRPr lang="en-US" altLang="zh-CN" sz="1800" b="0" i="0" u="none" strike="noStrike" baseline="0" dirty="0">
              <a:solidFill>
                <a:srgbClr val="FF0000"/>
              </a:solidFill>
              <a:latin typeface="FZHTK--GBK1-0"/>
            </a:endParaRPr>
          </a:p>
        </p:txBody>
      </p:sp>
    </p:spTree>
    <p:extLst>
      <p:ext uri="{BB962C8B-B14F-4D97-AF65-F5344CB8AC3E}">
        <p14:creationId xmlns:p14="http://schemas.microsoft.com/office/powerpoint/2010/main" val="401551835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7.4</a:t>
            </a:r>
            <a:r>
              <a:rPr lang="zh-CN" altLang="en-US" sz="2800" dirty="0">
                <a:solidFill>
                  <a:srgbClr val="C00000"/>
                </a:solidFill>
              </a:rPr>
              <a:t>　建筑工程其他管理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7.4.1</a:t>
            </a:r>
            <a:r>
              <a:rPr lang="zh-CN" altLang="en-US" sz="2400" dirty="0"/>
              <a:t>　施工项目资金管理</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259946"/>
            <a:ext cx="9751761" cy="4228530"/>
          </a:xfrm>
          <a:prstGeom prst="rect">
            <a:avLst/>
          </a:prstGeom>
        </p:spPr>
        <p:txBody>
          <a:bodyPr wrap="square">
            <a:spAutoFit/>
          </a:bodyPr>
          <a:lstStyle/>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１</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确定施工项目经理当家理财的中心地位</a:t>
            </a:r>
            <a:r>
              <a:rPr lang="en-US" altLang="zh-CN" sz="1600" dirty="0">
                <a:latin typeface="宋体" panose="02010600030101010101" pitchFamily="2" charset="-122"/>
                <a:ea typeface="宋体" panose="02010600030101010101" pitchFamily="2" charset="-122"/>
              </a:rPr>
              <a:t>.</a:t>
            </a:r>
            <a:endParaRPr lang="zh-CN" altLang="en-US" sz="1600" dirty="0">
              <a:latin typeface="宋体" panose="02010600030101010101" pitchFamily="2" charset="-122"/>
              <a:ea typeface="宋体" panose="02010600030101010101" pitchFamily="2" charset="-122"/>
            </a:endParaRP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２</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项目经理部应在企业内部的银行申请开设独立账户</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由内部银行办理项目资金的收、支、划、转由项目经理签字确认</a:t>
            </a:r>
            <a:r>
              <a:rPr lang="en-US" altLang="zh-CN" sz="1600" dirty="0">
                <a:latin typeface="宋体" panose="02010600030101010101" pitchFamily="2" charset="-122"/>
                <a:ea typeface="宋体" panose="02010600030101010101" pitchFamily="2" charset="-122"/>
              </a:rPr>
              <a:t>.</a:t>
            </a:r>
            <a:endParaRPr lang="zh-CN" altLang="en-US" sz="1600" dirty="0">
              <a:latin typeface="宋体" panose="02010600030101010101" pitchFamily="2" charset="-122"/>
              <a:ea typeface="宋体" panose="02010600030101010101" pitchFamily="2" charset="-122"/>
            </a:endParaRP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３</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内部银行实行有偿使用、存款计息、定额考核、定额内低利率、定额外高利率的内部贷款办法。</a:t>
            </a: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４</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项目经理部按月编制资金收支计划，企业工程部签订供款合同，公司总会计师批准，内部银行监督实施，月终提出执行情况分析报告。</a:t>
            </a: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５</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项目经理部应及时向发包方收取工程预付备料款，做好分期结算、预算增减账、竣工结算等工作，定期进行资金使用情况和效果分析，不断提高资金管理水平和效益。</a:t>
            </a: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６</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建设单位所交“三材”和设备，是项目资金的重要组成部分。</a:t>
            </a:r>
            <a:endParaRPr lang="en-US" altLang="zh-CN" sz="1600" dirty="0">
              <a:latin typeface="宋体" panose="02010600030101010101" pitchFamily="2" charset="-122"/>
              <a:ea typeface="宋体" panose="02010600030101010101" pitchFamily="2" charset="-122"/>
            </a:endParaRPr>
          </a:p>
          <a:p>
            <a:pPr indent="452438">
              <a:lnSpc>
                <a:spcPct val="150000"/>
              </a:lnSpc>
            </a:pP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７</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项目经理部每月定期召开业主代表及分包、供应、加工各单位代表碰头会，协调工程进度、配合关系、资金调度及甲方供料事宜。</a:t>
            </a:r>
            <a:endParaRPr lang="en-US" altLang="zh-CN"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3794899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7.4</a:t>
            </a:r>
            <a:r>
              <a:rPr lang="zh-CN" altLang="en-US" sz="2800" dirty="0">
                <a:solidFill>
                  <a:srgbClr val="C00000"/>
                </a:solidFill>
              </a:rPr>
              <a:t>　建筑工程其他管理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7.4.2</a:t>
            </a:r>
            <a:r>
              <a:rPr lang="zh-CN" altLang="en-US" sz="2400" dirty="0"/>
              <a:t>　施工项目合同管理</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259946"/>
            <a:ext cx="9751761" cy="376686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1.</a:t>
            </a:r>
            <a:r>
              <a:rPr lang="zh-CN" altLang="en-US" sz="1800" b="0" i="0" u="none" strike="noStrike" baseline="0" dirty="0">
                <a:solidFill>
                  <a:srgbClr val="FF0000"/>
                </a:solidFill>
                <a:latin typeface="FZHTK--GBK1-0"/>
              </a:rPr>
              <a:t>建设工程合同的概念及分类</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表格核算法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会计核算法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两种核算方法的综合使用</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a:t>
            </a:r>
            <a:r>
              <a:rPr lang="zh-CN" altLang="en-US" sz="1800" b="0" i="0" u="none" strike="noStrike" baseline="0" dirty="0">
                <a:solidFill>
                  <a:srgbClr val="FF0000"/>
                </a:solidFill>
                <a:latin typeface="E-HZ"/>
              </a:rPr>
              <a:t>建设工程施工合同的特点</a:t>
            </a:r>
            <a:endParaRPr lang="en-US" altLang="zh-CN" sz="1800" b="0" i="0" u="none" strike="noStrike" baseline="0" dirty="0">
              <a:solidFill>
                <a:srgbClr val="FF0000"/>
              </a:solidFill>
              <a:latin typeface="E-HZ"/>
            </a:endParaRPr>
          </a:p>
          <a:p>
            <a:pPr indent="266700">
              <a:lnSpc>
                <a:spcPct val="150000"/>
              </a:lnSpc>
            </a:pPr>
            <a:r>
              <a:rPr lang="en-US" altLang="zh-CN" dirty="0">
                <a:solidFill>
                  <a:srgbClr val="FF0000"/>
                </a:solidFill>
                <a:latin typeface="E-HZ"/>
              </a:rPr>
              <a:t>3.</a:t>
            </a:r>
            <a:r>
              <a:rPr lang="zh-CN" altLang="en-US" dirty="0">
                <a:solidFill>
                  <a:srgbClr val="FF0000"/>
                </a:solidFill>
                <a:latin typeface="E-HZ"/>
              </a:rPr>
              <a:t>建筑工程施工合同管理</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对不可抗力事件的管理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保险管理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担保管理</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工程转包和分包的管理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合同争议、合同解除的管理</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solidFill>
                  <a:srgbClr val="FF0000"/>
                </a:solidFill>
                <a:latin typeface="E-HZ"/>
              </a:rPr>
              <a:t>4. </a:t>
            </a:r>
            <a:r>
              <a:rPr lang="zh-CN" altLang="en-US" dirty="0">
                <a:solidFill>
                  <a:srgbClr val="FF0000"/>
                </a:solidFill>
                <a:latin typeface="E-HZ"/>
              </a:rPr>
              <a:t>建设工程施工合同示范文本</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建设工程施工合同示范文本组成  </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施工合同文件的解释</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4810079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7.4</a:t>
            </a:r>
            <a:r>
              <a:rPr lang="zh-CN" altLang="en-US" sz="2800" dirty="0">
                <a:solidFill>
                  <a:srgbClr val="C00000"/>
                </a:solidFill>
              </a:rPr>
              <a:t>　建筑工程其他管理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7.4.3</a:t>
            </a:r>
            <a:r>
              <a:rPr lang="zh-CN" altLang="en-US" sz="2400" dirty="0"/>
              <a:t>　施工项目信息</a:t>
            </a:r>
            <a:r>
              <a:rPr lang="en-US" altLang="zh-CN" sz="2400" dirty="0"/>
              <a:t>( </a:t>
            </a:r>
            <a:r>
              <a:rPr lang="zh-CN" altLang="en-US" sz="2400" dirty="0"/>
              <a:t>ＢＩＭ</a:t>
            </a:r>
            <a:r>
              <a:rPr lang="en-US" altLang="zh-CN" sz="2400" dirty="0"/>
              <a:t>) </a:t>
            </a:r>
            <a:r>
              <a:rPr lang="zh-CN" altLang="en-US" sz="2400" dirty="0"/>
              <a:t>管理</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259946"/>
            <a:ext cx="10224372" cy="4597862"/>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1.</a:t>
            </a:r>
            <a:r>
              <a:rPr lang="zh-CN" altLang="en-US" sz="1800" b="0" i="0" u="none" strike="noStrike" baseline="0" dirty="0">
                <a:solidFill>
                  <a:srgbClr val="FF0000"/>
                </a:solidFill>
                <a:latin typeface="FZHTK--GBK1-0"/>
              </a:rPr>
              <a:t>ＢＩＭ 与施工前期</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制订进度计划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可施工性审查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工程预算    </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模型分析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物流规划</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a:t>
            </a:r>
            <a:r>
              <a:rPr lang="zh-CN" altLang="en-US" sz="1800" b="0" i="0" u="none" strike="noStrike" baseline="0" dirty="0">
                <a:solidFill>
                  <a:srgbClr val="FF0000"/>
                </a:solidFill>
                <a:latin typeface="E-HZ"/>
              </a:rPr>
              <a:t>ＢＩＭ 与施工</a:t>
            </a:r>
            <a:endParaRPr lang="en-US" altLang="zh-CN" sz="1800" b="0" i="0" u="none" strike="noStrike" baseline="0" dirty="0">
              <a:solidFill>
                <a:srgbClr val="FF0000"/>
              </a:solidFill>
              <a:latin typeface="E-HZ"/>
            </a:endParaRPr>
          </a:p>
          <a:p>
            <a:pPr indent="452438">
              <a:lnSpc>
                <a:spcPct val="150000"/>
              </a:lnSpc>
            </a:pPr>
            <a:r>
              <a:rPr lang="zh-CN" altLang="en-US" dirty="0">
                <a:latin typeface="宋体" panose="02010600030101010101" pitchFamily="2" charset="-122"/>
                <a:ea typeface="宋体" panose="02010600030101010101" pitchFamily="2" charset="-122"/>
              </a:rPr>
              <a:t>ＢＩＭ 在施工现场的常见应用包括</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分析现场施工信息、管理场地的冲突检测、更新模型驱动的预算</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Ｄ</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、明确工作范围和工作界面、管理物料库存、执行</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Ｄ 计划更新、在现场进行进度冲突检测、明确预制组件安装、加强现场安全管理、添加竣工及现场的模型信息、通过</a:t>
            </a:r>
            <a:r>
              <a:rPr lang="en-US" altLang="zh-CN" dirty="0">
                <a:latin typeface="宋体" panose="02010600030101010101" pitchFamily="2" charset="-122"/>
                <a:ea typeface="宋体" panose="02010600030101010101" pitchFamily="2" charset="-122"/>
              </a:rPr>
              <a:t>(5D)</a:t>
            </a:r>
            <a:r>
              <a:rPr lang="zh-CN" altLang="en-US" dirty="0">
                <a:latin typeface="宋体" panose="02010600030101010101" pitchFamily="2" charset="-122"/>
                <a:ea typeface="宋体" panose="02010600030101010101" pitchFamily="2" charset="-122"/>
              </a:rPr>
              <a:t>建筑场景进行进度优化、利用ＢＩＭ 创建收尾问题清单、在项目收尾阶段准备竣工模型等的管理。</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solidFill>
                  <a:srgbClr val="FF0000"/>
                </a:solidFill>
                <a:latin typeface="E-HZ"/>
              </a:rPr>
              <a:t>3.</a:t>
            </a:r>
            <a:r>
              <a:rPr lang="zh-CN" altLang="en-US" dirty="0">
                <a:solidFill>
                  <a:srgbClr val="FF0000"/>
                </a:solidFill>
                <a:latin typeface="E-HZ"/>
              </a:rPr>
              <a:t>ＢＩＭ 与施工收尾</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ＢＩＭ 可持续更新设施信息，而无须查找和修订大量ＣＡＤ 文件。此外，ＢＩＭ 更易于为设施经理实现定制化应用。</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00236735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占位符 8">
            <a:extLst>
              <a:ext uri="{FF2B5EF4-FFF2-40B4-BE49-F238E27FC236}">
                <a16:creationId xmlns:a16="http://schemas.microsoft.com/office/drawing/2014/main" id="{1DEA1BAE-543A-4471-A603-399671B98B44}"/>
              </a:ext>
            </a:extLst>
          </p:cNvPr>
          <p:cNvSpPr>
            <a:spLocks noGrp="1"/>
          </p:cNvSpPr>
          <p:nvPr>
            <p:ph type="body" sz="quarter" idx="10"/>
          </p:nvPr>
        </p:nvSpPr>
        <p:spPr/>
        <p:txBody>
          <a:bodyPr/>
          <a:lstStyle/>
          <a:p>
            <a:pPr lvl="0"/>
            <a:r>
              <a:rPr lang="en-US" altLang="zh-CN"/>
              <a:t>THANK YOU</a:t>
            </a:r>
            <a:endParaRPr lang="zh-CN" altLang="en-US" dirty="0"/>
          </a:p>
        </p:txBody>
      </p:sp>
    </p:spTree>
    <p:extLst>
      <p:ext uri="{BB962C8B-B14F-4D97-AF65-F5344CB8AC3E}">
        <p14:creationId xmlns:p14="http://schemas.microsoft.com/office/powerpoint/2010/main" val="205358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3" name="矩形 2"/>
          <p:cNvSpPr/>
          <p:nvPr/>
        </p:nvSpPr>
        <p:spPr>
          <a:xfrm>
            <a:off x="663444" y="912812"/>
            <a:ext cx="3357009"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.4</a:t>
            </a:r>
            <a:r>
              <a:rPr lang="zh-CN" altLang="en-US" sz="2800" dirty="0">
                <a:solidFill>
                  <a:srgbClr val="C00000"/>
                </a:solidFill>
              </a:rPr>
              <a:t>　施工项目管理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1.4.1</a:t>
            </a:r>
            <a:r>
              <a:rPr lang="zh-CN" altLang="en-US" sz="2400" dirty="0"/>
              <a:t>　施工项目管理概述</a:t>
            </a:r>
          </a:p>
        </p:txBody>
      </p:sp>
      <p:sp>
        <p:nvSpPr>
          <p:cNvPr id="8" name="矩形 7">
            <a:extLst>
              <a:ext uri="{FF2B5EF4-FFF2-40B4-BE49-F238E27FC236}">
                <a16:creationId xmlns:a16="http://schemas.microsoft.com/office/drawing/2014/main" id="{32290593-2F6D-4FBA-8BC9-BF60DE6380E6}"/>
              </a:ext>
            </a:extLst>
          </p:cNvPr>
          <p:cNvSpPr/>
          <p:nvPr/>
        </p:nvSpPr>
        <p:spPr>
          <a:xfrm>
            <a:off x="943637" y="2328443"/>
            <a:ext cx="10255194" cy="1689565"/>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施工项目管理的概念</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施工项目管理是施工企业运用系统的观点、理论和科学技术对施工项目进行计划、组织、监督、控制、协调等全过程、全方位的管理，实现按期、优质、安全、低耗的项目管理目标。它是整个建设工程项目管理的一个重要组成部分，其管理的对象是施工项目。</a:t>
            </a:r>
          </a:p>
        </p:txBody>
      </p:sp>
      <p:sp>
        <p:nvSpPr>
          <p:cNvPr id="9" name="矩形 8">
            <a:extLst>
              <a:ext uri="{FF2B5EF4-FFF2-40B4-BE49-F238E27FC236}">
                <a16:creationId xmlns:a16="http://schemas.microsoft.com/office/drawing/2014/main" id="{D4DF886C-3E72-4F8B-870E-9DDAFCC644E6}"/>
              </a:ext>
            </a:extLst>
          </p:cNvPr>
          <p:cNvSpPr/>
          <p:nvPr/>
        </p:nvSpPr>
        <p:spPr>
          <a:xfrm>
            <a:off x="965097" y="4247254"/>
            <a:ext cx="10255194" cy="1274067"/>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2. </a:t>
            </a:r>
            <a:r>
              <a:rPr lang="zh-CN" altLang="en-US" sz="1800" b="0" i="0" u="none" strike="noStrike" baseline="0" dirty="0">
                <a:solidFill>
                  <a:srgbClr val="FF0000"/>
                </a:solidFill>
                <a:latin typeface="E-HZ"/>
              </a:rPr>
              <a:t>施工项目管理的目标</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其项目管理的目标包括施工的安全管理目标、施工的成本目标、施工的进度目标和施工的质量目标。</a:t>
            </a:r>
          </a:p>
        </p:txBody>
      </p:sp>
    </p:spTree>
    <p:extLst>
      <p:ext uri="{BB962C8B-B14F-4D97-AF65-F5344CB8AC3E}">
        <p14:creationId xmlns:p14="http://schemas.microsoft.com/office/powerpoint/2010/main" val="2245268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3" name="矩形 2"/>
          <p:cNvSpPr/>
          <p:nvPr/>
        </p:nvSpPr>
        <p:spPr>
          <a:xfrm>
            <a:off x="663444" y="912812"/>
            <a:ext cx="3357009"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.4</a:t>
            </a:r>
            <a:r>
              <a:rPr lang="zh-CN" altLang="en-US" sz="2800" dirty="0">
                <a:solidFill>
                  <a:srgbClr val="C00000"/>
                </a:solidFill>
              </a:rPr>
              <a:t>　施工项目管理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1.4.1</a:t>
            </a:r>
            <a:r>
              <a:rPr lang="zh-CN" altLang="en-US" sz="2400" dirty="0"/>
              <a:t>　施工项目管理概述</a:t>
            </a:r>
          </a:p>
        </p:txBody>
      </p:sp>
      <p:sp>
        <p:nvSpPr>
          <p:cNvPr id="8" name="矩形 7">
            <a:extLst>
              <a:ext uri="{FF2B5EF4-FFF2-40B4-BE49-F238E27FC236}">
                <a16:creationId xmlns:a16="http://schemas.microsoft.com/office/drawing/2014/main" id="{32290593-2F6D-4FBA-8BC9-BF60DE6380E6}"/>
              </a:ext>
            </a:extLst>
          </p:cNvPr>
          <p:cNvSpPr/>
          <p:nvPr/>
        </p:nvSpPr>
        <p:spPr>
          <a:xfrm>
            <a:off x="943637" y="2328443"/>
            <a:ext cx="10255194" cy="3767057"/>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 </a:t>
            </a:r>
            <a:r>
              <a:rPr lang="zh-CN" altLang="en-US" sz="1800" b="0" i="0" u="none" strike="noStrike" baseline="0" dirty="0">
                <a:solidFill>
                  <a:srgbClr val="FF0000"/>
                </a:solidFill>
                <a:latin typeface="E-HZ"/>
              </a:rPr>
              <a:t>施工项目管理的任务</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施工项目管理的主要任务包括施工项目职业健康安全管理、施工项目成本控制、施工项目进度控制、施工项目质量控制、施工项目合同管理、施工项目沟通管理、施工项目收尾管理。</a:t>
            </a:r>
          </a:p>
          <a:p>
            <a:pPr indent="452438">
              <a:lnSpc>
                <a:spcPct val="150000"/>
              </a:lnSpc>
            </a:pPr>
            <a:r>
              <a:rPr lang="zh-CN" altLang="en-US" dirty="0">
                <a:latin typeface="宋体" panose="02010600030101010101" pitchFamily="2" charset="-122"/>
                <a:ea typeface="宋体" panose="02010600030101010101" pitchFamily="2" charset="-122"/>
              </a:rPr>
              <a:t>施工方的项目管理工作主要在施工阶段进行，但由于设计阶段和施工阶段在时间上往往是交叉的，因此，施工方的项目管理工作也会涉及设计阶段。 在动用资金前准备阶段和保修期施工合同尚未终止的这段期间内，还有可能出现涉及工程安全、费用、质量、合同和信息等方面的问题，因此，施工方的项目管理也涉及动用前准备阶段和保修期。</a:t>
            </a:r>
          </a:p>
          <a:p>
            <a:pPr indent="452438">
              <a:lnSpc>
                <a:spcPct val="150000"/>
              </a:lnSpc>
            </a:pPr>
            <a:r>
              <a:rPr lang="zh-CN" altLang="en-US" dirty="0">
                <a:latin typeface="宋体" panose="02010600030101010101" pitchFamily="2" charset="-122"/>
                <a:ea typeface="宋体" panose="02010600030101010101" pitchFamily="2" charset="-122"/>
              </a:rPr>
              <a:t>除以上内容外，施工项目管理还包括项目采购管理、项目环境管理、项目资源管理和项目风险管理。</a:t>
            </a:r>
          </a:p>
        </p:txBody>
      </p:sp>
    </p:spTree>
    <p:extLst>
      <p:ext uri="{BB962C8B-B14F-4D97-AF65-F5344CB8AC3E}">
        <p14:creationId xmlns:p14="http://schemas.microsoft.com/office/powerpoint/2010/main" val="3310032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3" name="矩形 2"/>
          <p:cNvSpPr/>
          <p:nvPr/>
        </p:nvSpPr>
        <p:spPr>
          <a:xfrm>
            <a:off x="663444" y="912812"/>
            <a:ext cx="3357009"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.4</a:t>
            </a:r>
            <a:r>
              <a:rPr lang="zh-CN" altLang="en-US" sz="2800" dirty="0">
                <a:solidFill>
                  <a:srgbClr val="C00000"/>
                </a:solidFill>
              </a:rPr>
              <a:t>　施工项目管理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1.4.2</a:t>
            </a:r>
            <a:r>
              <a:rPr lang="zh-CN" altLang="en-US" sz="2400" dirty="0"/>
              <a:t>　施工项目管理程序</a:t>
            </a:r>
          </a:p>
        </p:txBody>
      </p:sp>
      <p:sp>
        <p:nvSpPr>
          <p:cNvPr id="8" name="矩形 7">
            <a:extLst>
              <a:ext uri="{FF2B5EF4-FFF2-40B4-BE49-F238E27FC236}">
                <a16:creationId xmlns:a16="http://schemas.microsoft.com/office/drawing/2014/main" id="{32290593-2F6D-4FBA-8BC9-BF60DE6380E6}"/>
              </a:ext>
            </a:extLst>
          </p:cNvPr>
          <p:cNvSpPr/>
          <p:nvPr/>
        </p:nvSpPr>
        <p:spPr>
          <a:xfrm>
            <a:off x="943637" y="2328443"/>
            <a:ext cx="10255194" cy="2104872"/>
          </a:xfrm>
          <a:prstGeom prst="rect">
            <a:avLst/>
          </a:prstGeom>
        </p:spPr>
        <p:txBody>
          <a:bodyPr wrap="square">
            <a:spAutoFit/>
          </a:bodyPr>
          <a:lstStyle/>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投标与签订合同阶段</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施工准备阶段</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施工阶段</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验收、交工与结算阶段</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使用后保修阶段</a:t>
            </a:r>
          </a:p>
        </p:txBody>
      </p:sp>
    </p:spTree>
    <p:extLst>
      <p:ext uri="{BB962C8B-B14F-4D97-AF65-F5344CB8AC3E}">
        <p14:creationId xmlns:p14="http://schemas.microsoft.com/office/powerpoint/2010/main" val="2714777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2</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769441"/>
          </a:xfrm>
        </p:spPr>
        <p:txBody>
          <a:bodyPr/>
          <a:lstStyle/>
          <a:p>
            <a:r>
              <a:rPr lang="zh-CN" altLang="en-US" dirty="0"/>
              <a:t>建筑工程施工准备工作</a:t>
            </a:r>
          </a:p>
        </p:txBody>
      </p:sp>
    </p:spTree>
    <p:extLst>
      <p:ext uri="{BB962C8B-B14F-4D97-AF65-F5344CB8AC3E}">
        <p14:creationId xmlns:p14="http://schemas.microsoft.com/office/powerpoint/2010/main" val="2943074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511445" cy="523220"/>
          </a:xfrm>
          <a:prstGeom prst="rect">
            <a:avLst/>
          </a:prstGeom>
        </p:spPr>
        <p:txBody>
          <a:bodyPr wrap="none">
            <a:spAutoFit/>
          </a:bodyPr>
          <a:lstStyle/>
          <a:p>
            <a:r>
              <a:rPr lang="en-US" altLang="zh-CN" sz="2800" dirty="0">
                <a:solidFill>
                  <a:srgbClr val="C00000"/>
                </a:solidFill>
              </a:rPr>
              <a:t>2.</a:t>
            </a:r>
            <a:r>
              <a:rPr lang="zh-CN" altLang="en-US" sz="2800" dirty="0">
                <a:solidFill>
                  <a:srgbClr val="C00000"/>
                </a:solidFill>
              </a:rPr>
              <a:t>１　施工准备工作的意义和内容</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a:t>
            </a:r>
            <a:r>
              <a:rPr lang="zh-CN" altLang="en-US" sz="2400" dirty="0"/>
              <a:t>１</a:t>
            </a:r>
            <a:r>
              <a:rPr lang="en-US" altLang="zh-CN" sz="2400" dirty="0"/>
              <a:t>.1</a:t>
            </a:r>
            <a:r>
              <a:rPr lang="zh-CN" altLang="en-US" sz="2400" dirty="0"/>
              <a:t>　施工准备工作的意义</a:t>
            </a:r>
          </a:p>
        </p:txBody>
      </p:sp>
      <p:sp>
        <p:nvSpPr>
          <p:cNvPr id="6" name="矩形 5"/>
          <p:cNvSpPr/>
          <p:nvPr/>
        </p:nvSpPr>
        <p:spPr>
          <a:xfrm>
            <a:off x="943637" y="2328443"/>
            <a:ext cx="9751761" cy="2520562"/>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严格遵守施工程序，按照工程建设的客观规律组织施工，做好各项准备工作，是施工顺利进行和工程圆满完成的重要保证。</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一方面，可以保证拟建工程能够连续、均衡、协调和安全地进行，并在规定的工期内交付使用ꎻ 另一方面，在保证工程质量的条件下能够提高劳动生产率和降低工程成本、发挥企业优势、增加企业经济效益、赢得企业社会信誉、实现企业现代化管理、保护生态环境，具有实现人与自然和谐共存等方面的意义。</a:t>
            </a:r>
          </a:p>
        </p:txBody>
      </p:sp>
    </p:spTree>
    <p:extLst>
      <p:ext uri="{BB962C8B-B14F-4D97-AF65-F5344CB8AC3E}">
        <p14:creationId xmlns:p14="http://schemas.microsoft.com/office/powerpoint/2010/main" val="785911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511445" cy="523220"/>
          </a:xfrm>
          <a:prstGeom prst="rect">
            <a:avLst/>
          </a:prstGeom>
        </p:spPr>
        <p:txBody>
          <a:bodyPr wrap="none">
            <a:spAutoFit/>
          </a:bodyPr>
          <a:lstStyle/>
          <a:p>
            <a:r>
              <a:rPr lang="en-US" altLang="zh-CN" sz="2800" dirty="0">
                <a:solidFill>
                  <a:srgbClr val="C00000"/>
                </a:solidFill>
              </a:rPr>
              <a:t>2.</a:t>
            </a:r>
            <a:r>
              <a:rPr lang="zh-CN" altLang="en-US" sz="2800" dirty="0">
                <a:solidFill>
                  <a:srgbClr val="C00000"/>
                </a:solidFill>
              </a:rPr>
              <a:t>１　施工准备工作的意义和内容</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a:t>
            </a:r>
            <a:r>
              <a:rPr lang="zh-CN" altLang="en-US" sz="2400" dirty="0"/>
              <a:t>１</a:t>
            </a:r>
            <a:r>
              <a:rPr lang="en-US" altLang="zh-CN" sz="2400" dirty="0"/>
              <a:t>.2</a:t>
            </a:r>
            <a:r>
              <a:rPr lang="zh-CN" altLang="en-US" sz="2400" dirty="0"/>
              <a:t>　施工准备工作的分类</a:t>
            </a:r>
          </a:p>
        </p:txBody>
      </p:sp>
      <p:sp>
        <p:nvSpPr>
          <p:cNvPr id="6" name="矩形 5"/>
          <p:cNvSpPr/>
          <p:nvPr/>
        </p:nvSpPr>
        <p:spPr>
          <a:xfrm>
            <a:off x="943637" y="2328443"/>
            <a:ext cx="9751761" cy="4182555"/>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按准备工作范围分类</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全场性施工准备。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单位工程施工条件准备。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分部分项工程作业条件准备。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按准备工作所处施工阶段分类</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开工前的施工准备。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各施工阶段前的施工准备。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solidFill>
                  <a:srgbClr val="FF0000"/>
                </a:solidFill>
                <a:latin typeface="宋体" panose="02010600030101010101" pitchFamily="2" charset="-122"/>
                <a:ea typeface="宋体" panose="02010600030101010101" pitchFamily="2" charset="-122"/>
              </a:rPr>
              <a:t>3.</a:t>
            </a:r>
            <a:r>
              <a:rPr lang="zh-CN" altLang="en-US" sz="1800" b="0" i="0" u="none" strike="noStrike" baseline="0" dirty="0">
                <a:solidFill>
                  <a:srgbClr val="FF0000"/>
                </a:solidFill>
                <a:latin typeface="FZHTK--GBK1-0"/>
              </a:rPr>
              <a:t>按施工准备工作性质和内容分类</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施工准备工作按其工作性质和内容的不同，通常分为技术准备、物资准备、劳动组织准备、施工现场准备和施工场外准备。</a:t>
            </a:r>
          </a:p>
        </p:txBody>
      </p:sp>
    </p:spTree>
    <p:extLst>
      <p:ext uri="{BB962C8B-B14F-4D97-AF65-F5344CB8AC3E}">
        <p14:creationId xmlns:p14="http://schemas.microsoft.com/office/powerpoint/2010/main" val="1919722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511445" cy="523220"/>
          </a:xfrm>
          <a:prstGeom prst="rect">
            <a:avLst/>
          </a:prstGeom>
        </p:spPr>
        <p:txBody>
          <a:bodyPr wrap="none">
            <a:spAutoFit/>
          </a:bodyPr>
          <a:lstStyle/>
          <a:p>
            <a:r>
              <a:rPr lang="en-US" altLang="zh-CN" sz="2800" dirty="0">
                <a:solidFill>
                  <a:srgbClr val="C00000"/>
                </a:solidFill>
              </a:rPr>
              <a:t>2.</a:t>
            </a:r>
            <a:r>
              <a:rPr lang="zh-CN" altLang="en-US" sz="2800" dirty="0">
                <a:solidFill>
                  <a:srgbClr val="C00000"/>
                </a:solidFill>
              </a:rPr>
              <a:t>１　施工准备工作的意义和内容</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a:t>
            </a:r>
            <a:r>
              <a:rPr lang="zh-CN" altLang="en-US" sz="2400" dirty="0"/>
              <a:t>１</a:t>
            </a:r>
            <a:r>
              <a:rPr lang="en-US" altLang="zh-CN" sz="2400" dirty="0"/>
              <a:t>.3</a:t>
            </a:r>
            <a:r>
              <a:rPr lang="zh-CN" altLang="en-US" sz="2400" dirty="0"/>
              <a:t>　施工准备工作的内容</a:t>
            </a:r>
          </a:p>
        </p:txBody>
      </p:sp>
      <p:sp>
        <p:nvSpPr>
          <p:cNvPr id="6" name="矩形 5"/>
          <p:cNvSpPr/>
          <p:nvPr/>
        </p:nvSpPr>
        <p:spPr>
          <a:xfrm>
            <a:off x="943637" y="3070854"/>
            <a:ext cx="9751761" cy="1689373"/>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每项工程施工准备工作的内容，视该工程具备的条件而异。 有的比较简单，有的却十分复杂。 只有按照施工项目的规划来确定准备工作的内容，并拟定具体的、分阶段的施工准备工作实施计划，才能充分地为施工创造一切必要的条件。 一般工程必需的准备工作内容如教材图２－１所示。</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202191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511445" cy="523220"/>
          </a:xfrm>
          <a:prstGeom prst="rect">
            <a:avLst/>
          </a:prstGeom>
        </p:spPr>
        <p:txBody>
          <a:bodyPr wrap="none">
            <a:spAutoFit/>
          </a:bodyPr>
          <a:lstStyle/>
          <a:p>
            <a:r>
              <a:rPr lang="en-US" altLang="zh-CN" sz="2800" dirty="0">
                <a:solidFill>
                  <a:srgbClr val="C00000"/>
                </a:solidFill>
              </a:rPr>
              <a:t>2.</a:t>
            </a:r>
            <a:r>
              <a:rPr lang="zh-CN" altLang="en-US" sz="2800" dirty="0">
                <a:solidFill>
                  <a:srgbClr val="C00000"/>
                </a:solidFill>
              </a:rPr>
              <a:t>１　施工准备工作的意义和内容</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a:t>
            </a:r>
            <a:r>
              <a:rPr lang="zh-CN" altLang="en-US" sz="2400" dirty="0"/>
              <a:t>１</a:t>
            </a:r>
            <a:r>
              <a:rPr lang="en-US" altLang="zh-CN" sz="2400" dirty="0"/>
              <a:t>.4</a:t>
            </a:r>
            <a:r>
              <a:rPr lang="zh-CN" altLang="en-US" sz="2400" dirty="0"/>
              <a:t>　施工准备工作的要求</a:t>
            </a:r>
          </a:p>
        </p:txBody>
      </p:sp>
      <p:sp>
        <p:nvSpPr>
          <p:cNvPr id="6" name="矩形 5"/>
          <p:cNvSpPr/>
          <p:nvPr/>
        </p:nvSpPr>
        <p:spPr>
          <a:xfrm>
            <a:off x="943637" y="2328443"/>
            <a:ext cx="9751761" cy="376705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施工准备工作应分阶段、有组织、有计划、有步骤地进行</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施工准备工作不仅要在开工前集中进行，而且应贯穿于整个施工过程中。</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HTK--GBK1-0"/>
              </a:rPr>
              <a:t>2.</a:t>
            </a:r>
            <a:r>
              <a:rPr lang="zh-CN" altLang="en-US" sz="1800" b="0" i="0" u="none" strike="noStrike" baseline="0" dirty="0">
                <a:solidFill>
                  <a:srgbClr val="FF0000"/>
                </a:solidFill>
                <a:latin typeface="FZHTK--GBK1-0"/>
              </a:rPr>
              <a:t>施工准备工作应建立严格的保证措施</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建立严格的施工准备工作责任制。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建立施工准备工作检查制度。</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(3 )</a:t>
            </a:r>
            <a:r>
              <a:rPr lang="zh-CN" altLang="en-US" dirty="0">
                <a:latin typeface="宋体" panose="02010600030101010101" pitchFamily="2" charset="-122"/>
                <a:ea typeface="宋体" panose="02010600030101010101" pitchFamily="2" charset="-122"/>
              </a:rPr>
              <a:t>坚持按基本建设程序办事，严格执行开工报告和审批制度。</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solidFill>
                  <a:srgbClr val="FF0000"/>
                </a:solidFill>
                <a:latin typeface="宋体" panose="02010600030101010101" pitchFamily="2" charset="-122"/>
                <a:ea typeface="宋体" panose="02010600030101010101" pitchFamily="2" charset="-122"/>
              </a:rPr>
              <a:t>3.</a:t>
            </a:r>
            <a:r>
              <a:rPr lang="zh-CN" altLang="en-US" sz="1800" b="0" i="0" u="none" strike="noStrike" baseline="0" dirty="0">
                <a:solidFill>
                  <a:srgbClr val="FF0000"/>
                </a:solidFill>
                <a:latin typeface="FZHTK--GBK1-0"/>
              </a:rPr>
              <a:t>施工准备工作应协调好各方面的关系</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除了施工单位自身努力做好准备工作外，还要取得建设单位、监理单位、设计单位、供应单位、行政主管部门等相关单位的协作与支持，分工明确，共同做好施工准备工作。</a:t>
            </a:r>
          </a:p>
        </p:txBody>
      </p:sp>
    </p:spTree>
    <p:extLst>
      <p:ext uri="{BB962C8B-B14F-4D97-AF65-F5344CB8AC3E}">
        <p14:creationId xmlns:p14="http://schemas.microsoft.com/office/powerpoint/2010/main" val="1176613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993675" cy="523220"/>
          </a:xfrm>
          <a:prstGeom prst="rect">
            <a:avLst/>
          </a:prstGeom>
        </p:spPr>
        <p:txBody>
          <a:bodyPr wrap="none">
            <a:spAutoFit/>
          </a:bodyPr>
          <a:lstStyle/>
          <a:p>
            <a:r>
              <a:rPr lang="en-US" altLang="zh-CN" sz="2800" dirty="0">
                <a:solidFill>
                  <a:srgbClr val="C00000"/>
                </a:solidFill>
              </a:rPr>
              <a:t>2.2</a:t>
            </a:r>
            <a:r>
              <a:rPr lang="zh-CN" altLang="en-US" sz="2800" dirty="0">
                <a:solidFill>
                  <a:srgbClr val="C00000"/>
                </a:solidFill>
              </a:rPr>
              <a:t>　施工准备工作计划的编制</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2.2.1</a:t>
            </a:r>
            <a:r>
              <a:rPr lang="zh-CN" altLang="en-US" sz="2400" dirty="0"/>
              <a:t>　施工准备工作计划</a:t>
            </a:r>
          </a:p>
        </p:txBody>
      </p:sp>
      <p:sp>
        <p:nvSpPr>
          <p:cNvPr id="6" name="矩形 5"/>
          <p:cNvSpPr/>
          <p:nvPr/>
        </p:nvSpPr>
        <p:spPr>
          <a:xfrm>
            <a:off x="943637" y="2328443"/>
            <a:ext cx="9751761" cy="1689565"/>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施工准备工作应分阶段、有组织、有计划、有步骤地进行</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施工准备工作计划应依据施工部署、施工方案和施工进度计划进行编制，各项准备工作应注明工作内容、起止时间、责任人</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或单位</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等。 可根据需要采用施工准备计划表、横道图或网络图等形式进行表达。</a:t>
            </a:r>
          </a:p>
        </p:txBody>
      </p:sp>
      <p:pic>
        <p:nvPicPr>
          <p:cNvPr id="5" name="图片 4">
            <a:extLst>
              <a:ext uri="{FF2B5EF4-FFF2-40B4-BE49-F238E27FC236}">
                <a16:creationId xmlns:a16="http://schemas.microsoft.com/office/drawing/2014/main" id="{2EFC8CC0-360B-4182-BBF0-09F57203EB9C}"/>
              </a:ext>
            </a:extLst>
          </p:cNvPr>
          <p:cNvPicPr>
            <a:picLocks noChangeAspect="1"/>
          </p:cNvPicPr>
          <p:nvPr/>
        </p:nvPicPr>
        <p:blipFill>
          <a:blip r:embed="rId2"/>
          <a:stretch>
            <a:fillRect/>
          </a:stretch>
        </p:blipFill>
        <p:spPr>
          <a:xfrm>
            <a:off x="1999488" y="4468849"/>
            <a:ext cx="7315261" cy="1506083"/>
          </a:xfrm>
          <a:prstGeom prst="rect">
            <a:avLst/>
          </a:prstGeom>
        </p:spPr>
      </p:pic>
    </p:spTree>
    <p:extLst>
      <p:ext uri="{BB962C8B-B14F-4D97-AF65-F5344CB8AC3E}">
        <p14:creationId xmlns:p14="http://schemas.microsoft.com/office/powerpoint/2010/main" val="531069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322C2CBF-8B4F-4C68-BF9B-737DDA3F752B}"/>
              </a:ext>
            </a:extLst>
          </p:cNvPr>
          <p:cNvSpPr/>
          <p:nvPr/>
        </p:nvSpPr>
        <p:spPr>
          <a:xfrm>
            <a:off x="2477000" y="1178387"/>
            <a:ext cx="1201256" cy="658835"/>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rPr>
              <a:t>　</a:t>
            </a:r>
            <a:r>
              <a:rPr lang="zh-CN" altLang="en-US" sz="2800" dirty="0">
                <a:solidFill>
                  <a:schemeClr val="tx1">
                    <a:lumMod val="65000"/>
                    <a:lumOff val="35000"/>
                  </a:schemeClr>
                </a:solidFill>
              </a:rPr>
              <a:t>绪论</a:t>
            </a:r>
          </a:p>
        </p:txBody>
      </p:sp>
      <p:sp>
        <p:nvSpPr>
          <p:cNvPr id="13" name="矩形 12">
            <a:extLst>
              <a:ext uri="{FF2B5EF4-FFF2-40B4-BE49-F238E27FC236}">
                <a16:creationId xmlns:a16="http://schemas.microsoft.com/office/drawing/2014/main" id="{EB318020-6E12-490C-A141-A6632A8A625E}"/>
              </a:ext>
            </a:extLst>
          </p:cNvPr>
          <p:cNvSpPr/>
          <p:nvPr/>
        </p:nvSpPr>
        <p:spPr>
          <a:xfrm>
            <a:off x="2123439" y="2679096"/>
            <a:ext cx="4053747" cy="661848"/>
          </a:xfrm>
          <a:prstGeom prst="rect">
            <a:avLst/>
          </a:prstGeom>
        </p:spPr>
        <p:txBody>
          <a:bodyPr wrap="square">
            <a:spAutoFit/>
          </a:bodyPr>
          <a:lstStyle/>
          <a:p>
            <a:pPr algn="ctr">
              <a:lnSpc>
                <a:spcPct val="150000"/>
              </a:lnSpc>
            </a:pPr>
            <a:r>
              <a:rPr lang="zh-CN" altLang="en-US" sz="2800" dirty="0">
                <a:solidFill>
                  <a:schemeClr val="tx1">
                    <a:lumMod val="65000"/>
                    <a:lumOff val="35000"/>
                  </a:schemeClr>
                </a:solidFill>
              </a:rPr>
              <a:t>建筑工程流水施工</a:t>
            </a:r>
          </a:p>
        </p:txBody>
      </p:sp>
      <p:sp>
        <p:nvSpPr>
          <p:cNvPr id="14" name="文本框 13">
            <a:extLst>
              <a:ext uri="{FF2B5EF4-FFF2-40B4-BE49-F238E27FC236}">
                <a16:creationId xmlns:a16="http://schemas.microsoft.com/office/drawing/2014/main" id="{59ACC0A8-FD6A-4B90-9D9A-03F54B866DC4}"/>
              </a:ext>
            </a:extLst>
          </p:cNvPr>
          <p:cNvSpPr txBox="1"/>
          <p:nvPr/>
        </p:nvSpPr>
        <p:spPr>
          <a:xfrm>
            <a:off x="966908" y="1185533"/>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1</a:t>
            </a:r>
            <a:endParaRPr lang="zh-CN" altLang="en-US" sz="2800" b="1" dirty="0">
              <a:solidFill>
                <a:schemeClr val="bg1"/>
              </a:solidFill>
            </a:endParaRPr>
          </a:p>
        </p:txBody>
      </p:sp>
      <p:sp>
        <p:nvSpPr>
          <p:cNvPr id="8" name="文本占位符 7">
            <a:extLst>
              <a:ext uri="{FF2B5EF4-FFF2-40B4-BE49-F238E27FC236}">
                <a16:creationId xmlns:a16="http://schemas.microsoft.com/office/drawing/2014/main" id="{35FF386B-9CCD-46A2-89FE-8948BAF8270E}"/>
              </a:ext>
            </a:extLst>
          </p:cNvPr>
          <p:cNvSpPr>
            <a:spLocks noGrp="1"/>
          </p:cNvSpPr>
          <p:nvPr>
            <p:ph type="body" sz="quarter" idx="14"/>
          </p:nvPr>
        </p:nvSpPr>
        <p:spPr>
          <a:xfrm>
            <a:off x="660400" y="48823"/>
            <a:ext cx="10858500" cy="669286"/>
          </a:xfrm>
        </p:spPr>
        <p:txBody>
          <a:bodyPr/>
          <a:lstStyle/>
          <a:p>
            <a:r>
              <a:rPr lang="zh-CN" altLang="en-US" sz="3200"/>
              <a:t>目录</a:t>
            </a:r>
          </a:p>
        </p:txBody>
      </p:sp>
      <p:sp>
        <p:nvSpPr>
          <p:cNvPr id="29" name="文本框 28">
            <a:extLst>
              <a:ext uri="{FF2B5EF4-FFF2-40B4-BE49-F238E27FC236}">
                <a16:creationId xmlns:a16="http://schemas.microsoft.com/office/drawing/2014/main" id="{59ACC0A8-FD6A-4B90-9D9A-03F54B866DC4}"/>
              </a:ext>
            </a:extLst>
          </p:cNvPr>
          <p:cNvSpPr txBox="1"/>
          <p:nvPr/>
        </p:nvSpPr>
        <p:spPr>
          <a:xfrm>
            <a:off x="966906" y="1998135"/>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2</a:t>
            </a:r>
            <a:endParaRPr lang="zh-CN" altLang="en-US" sz="2800" b="1" dirty="0">
              <a:solidFill>
                <a:schemeClr val="bg1"/>
              </a:solidFill>
            </a:endParaRPr>
          </a:p>
        </p:txBody>
      </p:sp>
      <p:sp>
        <p:nvSpPr>
          <p:cNvPr id="30" name="文本框 29">
            <a:extLst>
              <a:ext uri="{FF2B5EF4-FFF2-40B4-BE49-F238E27FC236}">
                <a16:creationId xmlns:a16="http://schemas.microsoft.com/office/drawing/2014/main" id="{59ACC0A8-FD6A-4B90-9D9A-03F54B866DC4}"/>
              </a:ext>
            </a:extLst>
          </p:cNvPr>
          <p:cNvSpPr txBox="1"/>
          <p:nvPr/>
        </p:nvSpPr>
        <p:spPr>
          <a:xfrm>
            <a:off x="1007229" y="5213233"/>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6</a:t>
            </a:r>
            <a:endParaRPr lang="zh-CN" altLang="en-US" sz="2800" b="1" dirty="0">
              <a:solidFill>
                <a:schemeClr val="bg1"/>
              </a:solidFill>
            </a:endParaRPr>
          </a:p>
        </p:txBody>
      </p:sp>
      <p:sp>
        <p:nvSpPr>
          <p:cNvPr id="33" name="文本框 32">
            <a:extLst>
              <a:ext uri="{FF2B5EF4-FFF2-40B4-BE49-F238E27FC236}">
                <a16:creationId xmlns:a16="http://schemas.microsoft.com/office/drawing/2014/main" id="{59ACC0A8-FD6A-4B90-9D9A-03F54B866DC4}"/>
              </a:ext>
            </a:extLst>
          </p:cNvPr>
          <p:cNvSpPr txBox="1"/>
          <p:nvPr/>
        </p:nvSpPr>
        <p:spPr>
          <a:xfrm>
            <a:off x="1007229" y="4341708"/>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5</a:t>
            </a:r>
            <a:endParaRPr lang="zh-CN" altLang="en-US" sz="2800" b="1" dirty="0">
              <a:solidFill>
                <a:schemeClr val="bg1"/>
              </a:solidFill>
            </a:endParaRPr>
          </a:p>
        </p:txBody>
      </p:sp>
      <p:sp>
        <p:nvSpPr>
          <p:cNvPr id="35" name="文本框 34">
            <a:extLst>
              <a:ext uri="{FF2B5EF4-FFF2-40B4-BE49-F238E27FC236}">
                <a16:creationId xmlns:a16="http://schemas.microsoft.com/office/drawing/2014/main" id="{59ACC0A8-FD6A-4B90-9D9A-03F54B866DC4}"/>
              </a:ext>
            </a:extLst>
          </p:cNvPr>
          <p:cNvSpPr txBox="1"/>
          <p:nvPr/>
        </p:nvSpPr>
        <p:spPr>
          <a:xfrm>
            <a:off x="986971" y="3585210"/>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4</a:t>
            </a:r>
            <a:endParaRPr lang="zh-CN" altLang="en-US" sz="2800" b="1" dirty="0">
              <a:solidFill>
                <a:schemeClr val="bg1"/>
              </a:solidFill>
            </a:endParaRPr>
          </a:p>
        </p:txBody>
      </p:sp>
      <p:sp>
        <p:nvSpPr>
          <p:cNvPr id="36" name="文本框 35">
            <a:extLst>
              <a:ext uri="{FF2B5EF4-FFF2-40B4-BE49-F238E27FC236}">
                <a16:creationId xmlns:a16="http://schemas.microsoft.com/office/drawing/2014/main" id="{59ACC0A8-FD6A-4B90-9D9A-03F54B866DC4}"/>
              </a:ext>
            </a:extLst>
          </p:cNvPr>
          <p:cNvSpPr txBox="1"/>
          <p:nvPr/>
        </p:nvSpPr>
        <p:spPr>
          <a:xfrm>
            <a:off x="986971" y="2772608"/>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3</a:t>
            </a:r>
            <a:endParaRPr lang="zh-CN" altLang="en-US" sz="2800" b="1" dirty="0">
              <a:solidFill>
                <a:schemeClr val="bg1"/>
              </a:solidFill>
            </a:endParaRPr>
          </a:p>
        </p:txBody>
      </p:sp>
      <p:sp>
        <p:nvSpPr>
          <p:cNvPr id="37" name="矩形 36">
            <a:extLst>
              <a:ext uri="{FF2B5EF4-FFF2-40B4-BE49-F238E27FC236}">
                <a16:creationId xmlns:a16="http://schemas.microsoft.com/office/drawing/2014/main" id="{EB318020-6E12-490C-A141-A6632A8A625E}"/>
              </a:ext>
            </a:extLst>
          </p:cNvPr>
          <p:cNvSpPr/>
          <p:nvPr/>
        </p:nvSpPr>
        <p:spPr>
          <a:xfrm>
            <a:off x="2477000" y="1870927"/>
            <a:ext cx="4053747" cy="661848"/>
          </a:xfrm>
          <a:prstGeom prst="rect">
            <a:avLst/>
          </a:prstGeom>
        </p:spPr>
        <p:txBody>
          <a:bodyPr wrap="square">
            <a:spAutoFit/>
          </a:bodyPr>
          <a:lstStyle/>
          <a:p>
            <a:pPr algn="ctr">
              <a:lnSpc>
                <a:spcPct val="150000"/>
              </a:lnSpc>
            </a:pPr>
            <a:r>
              <a:rPr lang="zh-CN" altLang="en-US" sz="2800" dirty="0">
                <a:solidFill>
                  <a:schemeClr val="tx1">
                    <a:lumMod val="65000"/>
                    <a:lumOff val="35000"/>
                  </a:schemeClr>
                </a:solidFill>
              </a:rPr>
              <a:t>建筑工程施工准备工作</a:t>
            </a:r>
          </a:p>
        </p:txBody>
      </p:sp>
      <p:sp>
        <p:nvSpPr>
          <p:cNvPr id="38" name="矩形 37">
            <a:extLst>
              <a:ext uri="{FF2B5EF4-FFF2-40B4-BE49-F238E27FC236}">
                <a16:creationId xmlns:a16="http://schemas.microsoft.com/office/drawing/2014/main" id="{EB318020-6E12-490C-A141-A6632A8A625E}"/>
              </a:ext>
            </a:extLst>
          </p:cNvPr>
          <p:cNvSpPr/>
          <p:nvPr/>
        </p:nvSpPr>
        <p:spPr>
          <a:xfrm>
            <a:off x="2645792" y="3425428"/>
            <a:ext cx="5080090" cy="661848"/>
          </a:xfrm>
          <a:prstGeom prst="rect">
            <a:avLst/>
          </a:prstGeom>
        </p:spPr>
        <p:txBody>
          <a:bodyPr wrap="square">
            <a:spAutoFit/>
          </a:bodyPr>
          <a:lstStyle/>
          <a:p>
            <a:pPr>
              <a:lnSpc>
                <a:spcPct val="150000"/>
              </a:lnSpc>
            </a:pPr>
            <a:r>
              <a:rPr lang="zh-CN" altLang="en-US" sz="2800" dirty="0">
                <a:solidFill>
                  <a:schemeClr val="tx1">
                    <a:lumMod val="65000"/>
                    <a:lumOff val="35000"/>
                  </a:schemeClr>
                </a:solidFill>
              </a:rPr>
              <a:t>网络计划技术</a:t>
            </a:r>
          </a:p>
        </p:txBody>
      </p:sp>
      <p:sp>
        <p:nvSpPr>
          <p:cNvPr id="39" name="矩形 38">
            <a:extLst>
              <a:ext uri="{FF2B5EF4-FFF2-40B4-BE49-F238E27FC236}">
                <a16:creationId xmlns:a16="http://schemas.microsoft.com/office/drawing/2014/main" id="{EB318020-6E12-490C-A141-A6632A8A625E}"/>
              </a:ext>
            </a:extLst>
          </p:cNvPr>
          <p:cNvSpPr/>
          <p:nvPr/>
        </p:nvSpPr>
        <p:spPr>
          <a:xfrm>
            <a:off x="1820174" y="4291401"/>
            <a:ext cx="4053747" cy="661848"/>
          </a:xfrm>
          <a:prstGeom prst="rect">
            <a:avLst/>
          </a:prstGeom>
        </p:spPr>
        <p:txBody>
          <a:bodyPr wrap="square">
            <a:spAutoFit/>
          </a:bodyPr>
          <a:lstStyle/>
          <a:p>
            <a:pPr algn="ctr">
              <a:lnSpc>
                <a:spcPct val="150000"/>
              </a:lnSpc>
            </a:pPr>
            <a:r>
              <a:rPr lang="zh-CN" altLang="en-US" sz="2800" dirty="0">
                <a:solidFill>
                  <a:schemeClr val="tx1">
                    <a:lumMod val="65000"/>
                    <a:lumOff val="35000"/>
                  </a:schemeClr>
                </a:solidFill>
              </a:rPr>
              <a:t>施工组织设计</a:t>
            </a:r>
          </a:p>
        </p:txBody>
      </p:sp>
      <p:sp>
        <p:nvSpPr>
          <p:cNvPr id="40" name="矩形 39">
            <a:extLst>
              <a:ext uri="{FF2B5EF4-FFF2-40B4-BE49-F238E27FC236}">
                <a16:creationId xmlns:a16="http://schemas.microsoft.com/office/drawing/2014/main" id="{EB318020-6E12-490C-A141-A6632A8A625E}"/>
              </a:ext>
            </a:extLst>
          </p:cNvPr>
          <p:cNvSpPr/>
          <p:nvPr/>
        </p:nvSpPr>
        <p:spPr>
          <a:xfrm>
            <a:off x="2360042" y="5099570"/>
            <a:ext cx="6264291" cy="661848"/>
          </a:xfrm>
          <a:prstGeom prst="rect">
            <a:avLst/>
          </a:prstGeom>
        </p:spPr>
        <p:txBody>
          <a:bodyPr wrap="square">
            <a:spAutoFit/>
          </a:bodyPr>
          <a:lstStyle/>
          <a:p>
            <a:pPr algn="ctr">
              <a:lnSpc>
                <a:spcPct val="150000"/>
              </a:lnSpc>
            </a:pPr>
            <a:r>
              <a:rPr lang="zh-CN" altLang="en-US" sz="2800" dirty="0">
                <a:solidFill>
                  <a:schemeClr val="tx1">
                    <a:lumMod val="65000"/>
                    <a:lumOff val="35000"/>
                  </a:schemeClr>
                </a:solidFill>
              </a:rPr>
              <a:t>建筑工程安全管理和文明施工管理</a:t>
            </a:r>
          </a:p>
        </p:txBody>
      </p:sp>
      <p:sp>
        <p:nvSpPr>
          <p:cNvPr id="27" name="文本框 26">
            <a:extLst>
              <a:ext uri="{FF2B5EF4-FFF2-40B4-BE49-F238E27FC236}">
                <a16:creationId xmlns:a16="http://schemas.microsoft.com/office/drawing/2014/main" id="{CC069B54-EB0E-4578-93EF-BA9EE1899289}"/>
              </a:ext>
            </a:extLst>
          </p:cNvPr>
          <p:cNvSpPr txBox="1"/>
          <p:nvPr/>
        </p:nvSpPr>
        <p:spPr>
          <a:xfrm>
            <a:off x="986971" y="5990602"/>
            <a:ext cx="1156533" cy="578882"/>
          </a:xfrm>
          <a:prstGeom prst="roundRect">
            <a:avLst/>
          </a:prstGeom>
          <a:solidFill>
            <a:schemeClr val="accent1"/>
          </a:solidFill>
        </p:spPr>
        <p:txBody>
          <a:bodyPr wrap="none" rtlCol="0">
            <a:spAutoFit/>
          </a:bodyPr>
          <a:lstStyle/>
          <a:p>
            <a:pPr algn="ctr"/>
            <a:r>
              <a:rPr lang="zh-CN" altLang="en-US" sz="2800" b="1" dirty="0">
                <a:solidFill>
                  <a:schemeClr val="bg1"/>
                </a:solidFill>
              </a:rPr>
              <a:t>单元</a:t>
            </a:r>
            <a:r>
              <a:rPr lang="en-US" altLang="zh-CN" sz="2800" b="1" dirty="0">
                <a:solidFill>
                  <a:schemeClr val="bg1"/>
                </a:solidFill>
              </a:rPr>
              <a:t>7</a:t>
            </a:r>
            <a:endParaRPr lang="zh-CN" altLang="en-US" sz="2800" b="1" dirty="0">
              <a:solidFill>
                <a:schemeClr val="bg1"/>
              </a:solidFill>
            </a:endParaRPr>
          </a:p>
        </p:txBody>
      </p:sp>
      <p:sp>
        <p:nvSpPr>
          <p:cNvPr id="28" name="矩形 27">
            <a:extLst>
              <a:ext uri="{FF2B5EF4-FFF2-40B4-BE49-F238E27FC236}">
                <a16:creationId xmlns:a16="http://schemas.microsoft.com/office/drawing/2014/main" id="{99F0C1F7-F353-475D-A9C0-37EF2F43F07F}"/>
              </a:ext>
            </a:extLst>
          </p:cNvPr>
          <p:cNvSpPr/>
          <p:nvPr/>
        </p:nvSpPr>
        <p:spPr>
          <a:xfrm>
            <a:off x="2645792" y="5947253"/>
            <a:ext cx="3052551" cy="661848"/>
          </a:xfrm>
          <a:prstGeom prst="rect">
            <a:avLst/>
          </a:prstGeom>
        </p:spPr>
        <p:txBody>
          <a:bodyPr wrap="square">
            <a:spAutoFit/>
          </a:bodyPr>
          <a:lstStyle/>
          <a:p>
            <a:pPr algn="ctr">
              <a:lnSpc>
                <a:spcPct val="150000"/>
              </a:lnSpc>
            </a:pPr>
            <a:r>
              <a:rPr lang="zh-CN" altLang="en-US" sz="2800" dirty="0">
                <a:solidFill>
                  <a:schemeClr val="tx1">
                    <a:lumMod val="65000"/>
                    <a:lumOff val="35000"/>
                  </a:schemeClr>
                </a:solidFill>
              </a:rPr>
              <a:t>建设工程项目管理</a:t>
            </a:r>
          </a:p>
        </p:txBody>
      </p:sp>
    </p:spTree>
    <p:extLst>
      <p:ext uri="{BB962C8B-B14F-4D97-AF65-F5344CB8AC3E}">
        <p14:creationId xmlns:p14="http://schemas.microsoft.com/office/powerpoint/2010/main" val="1612952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2    </a:t>
            </a:r>
            <a:r>
              <a:rPr lang="zh-CN" altLang="en-US" sz="3200" b="0" dirty="0">
                <a:solidFill>
                  <a:schemeClr val="tx1"/>
                </a:solidFill>
              </a:rPr>
              <a:t>建筑工程施工准备工作</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993675" cy="523220"/>
          </a:xfrm>
          <a:prstGeom prst="rect">
            <a:avLst/>
          </a:prstGeom>
        </p:spPr>
        <p:txBody>
          <a:bodyPr wrap="none">
            <a:spAutoFit/>
          </a:bodyPr>
          <a:lstStyle/>
          <a:p>
            <a:r>
              <a:rPr lang="en-US" altLang="zh-CN" sz="2800" dirty="0">
                <a:solidFill>
                  <a:srgbClr val="C00000"/>
                </a:solidFill>
              </a:rPr>
              <a:t>2.2</a:t>
            </a:r>
            <a:r>
              <a:rPr lang="zh-CN" altLang="en-US" sz="2800" dirty="0">
                <a:solidFill>
                  <a:srgbClr val="C00000"/>
                </a:solidFill>
              </a:rPr>
              <a:t>　施工准备工作计划的编制</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2.2.2</a:t>
            </a:r>
            <a:r>
              <a:rPr lang="zh-CN" altLang="en-US" sz="2400" dirty="0"/>
              <a:t>　开工条件和开工报告</a:t>
            </a:r>
          </a:p>
        </p:txBody>
      </p:sp>
      <p:sp>
        <p:nvSpPr>
          <p:cNvPr id="6" name="矩形 5"/>
          <p:cNvSpPr/>
          <p:nvPr/>
        </p:nvSpPr>
        <p:spPr>
          <a:xfrm>
            <a:off x="943637" y="2328443"/>
            <a:ext cx="9751761" cy="2936060"/>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对于一般的单项工程需具备以下准备工作方可开工：</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征地拆迁工作能满足工程进度的需要。</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施工许可证已获政府主管部门批准。</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施工组织设计已获总监理工程师批准。</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施工单位现场管理人员已到位，机具、施工人员进场，主要工程材料已落实。</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进场道路及水、电、通信等已满足开工要求</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上述条件满足后，应及时填写开工申请报告，并报上级批准。</a:t>
            </a:r>
          </a:p>
        </p:txBody>
      </p:sp>
    </p:spTree>
    <p:extLst>
      <p:ext uri="{BB962C8B-B14F-4D97-AF65-F5344CB8AC3E}">
        <p14:creationId xmlns:p14="http://schemas.microsoft.com/office/powerpoint/2010/main" val="30040830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3</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769441"/>
          </a:xfrm>
        </p:spPr>
        <p:txBody>
          <a:bodyPr/>
          <a:lstStyle/>
          <a:p>
            <a:r>
              <a:rPr lang="zh-CN" altLang="en-US" dirty="0"/>
              <a:t>建筑工程流水施工</a:t>
            </a:r>
          </a:p>
        </p:txBody>
      </p:sp>
    </p:spTree>
    <p:extLst>
      <p:ext uri="{BB962C8B-B14F-4D97-AF65-F5344CB8AC3E}">
        <p14:creationId xmlns:p14="http://schemas.microsoft.com/office/powerpoint/2010/main" val="384259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434227" cy="523220"/>
          </a:xfrm>
          <a:prstGeom prst="rect">
            <a:avLst/>
          </a:prstGeom>
        </p:spPr>
        <p:txBody>
          <a:bodyPr wrap="none">
            <a:spAutoFit/>
          </a:bodyPr>
          <a:lstStyle/>
          <a:p>
            <a:r>
              <a:rPr lang="en-US" altLang="zh-CN" sz="2800" dirty="0">
                <a:solidFill>
                  <a:srgbClr val="C00000"/>
                </a:solidFill>
              </a:rPr>
              <a:t>3.</a:t>
            </a:r>
            <a:r>
              <a:rPr lang="zh-CN" altLang="en-US" sz="2800" dirty="0">
                <a:solidFill>
                  <a:srgbClr val="C00000"/>
                </a:solidFill>
              </a:rPr>
              <a:t>１　流水施工的基本知识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a:t>
            </a:r>
            <a:r>
              <a:rPr lang="zh-CN" altLang="en-US" sz="2400" dirty="0"/>
              <a:t>１</a:t>
            </a:r>
            <a:r>
              <a:rPr lang="en-US" altLang="zh-CN" sz="2400" dirty="0"/>
              <a:t>.1</a:t>
            </a:r>
            <a:r>
              <a:rPr lang="zh-CN" altLang="en-US" sz="2400" dirty="0"/>
              <a:t>　施工组织方式</a:t>
            </a:r>
          </a:p>
        </p:txBody>
      </p:sp>
      <p:sp>
        <p:nvSpPr>
          <p:cNvPr id="6" name="矩形 5"/>
          <p:cNvSpPr/>
          <p:nvPr/>
        </p:nvSpPr>
        <p:spPr>
          <a:xfrm>
            <a:off x="943637" y="2328443"/>
            <a:ext cx="9751761" cy="2520562"/>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任何一个建筑工程都是由许多施工过程组成的，而每一个施工过程又可以组织一个或多个施工队组来进行施工。 如何组织各施工队组的先后顺序和平行搭接施工，是组织施工中的一个基本问题。 其施工组织方式可分为：</a:t>
            </a:r>
            <a:endParaRPr lang="en-US" altLang="zh-CN" dirty="0">
              <a:latin typeface="宋体" panose="02010600030101010101" pitchFamily="2" charset="-122"/>
              <a:ea typeface="宋体" panose="02010600030101010101" pitchFamily="2" charset="-122"/>
            </a:endParaRPr>
          </a:p>
          <a:p>
            <a:pPr marL="285750"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依次施工</a:t>
            </a:r>
            <a:endParaRPr lang="en-US" altLang="zh-CN" dirty="0">
              <a:latin typeface="宋体" panose="02010600030101010101" pitchFamily="2" charset="-122"/>
              <a:ea typeface="宋体" panose="02010600030101010101" pitchFamily="2" charset="-122"/>
            </a:endParaRPr>
          </a:p>
          <a:p>
            <a:pPr marL="285750"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平行施工</a:t>
            </a:r>
            <a:endParaRPr lang="en-US" altLang="zh-CN" dirty="0">
              <a:latin typeface="宋体" panose="02010600030101010101" pitchFamily="2" charset="-122"/>
              <a:ea typeface="宋体" panose="02010600030101010101" pitchFamily="2" charset="-122"/>
            </a:endParaRPr>
          </a:p>
          <a:p>
            <a:pPr marL="285750"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流水施工</a:t>
            </a:r>
          </a:p>
        </p:txBody>
      </p:sp>
    </p:spTree>
    <p:extLst>
      <p:ext uri="{BB962C8B-B14F-4D97-AF65-F5344CB8AC3E}">
        <p14:creationId xmlns:p14="http://schemas.microsoft.com/office/powerpoint/2010/main" val="1016767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434227" cy="523220"/>
          </a:xfrm>
          <a:prstGeom prst="rect">
            <a:avLst/>
          </a:prstGeom>
        </p:spPr>
        <p:txBody>
          <a:bodyPr wrap="none">
            <a:spAutoFit/>
          </a:bodyPr>
          <a:lstStyle/>
          <a:p>
            <a:r>
              <a:rPr lang="en-US" altLang="zh-CN" sz="2800" dirty="0">
                <a:solidFill>
                  <a:srgbClr val="C00000"/>
                </a:solidFill>
              </a:rPr>
              <a:t>3.</a:t>
            </a:r>
            <a:r>
              <a:rPr lang="zh-CN" altLang="en-US" sz="2800" dirty="0">
                <a:solidFill>
                  <a:srgbClr val="C00000"/>
                </a:solidFill>
              </a:rPr>
              <a:t>１　流水施工的基本知识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a:t>
            </a:r>
            <a:r>
              <a:rPr lang="zh-CN" altLang="en-US" sz="2400" dirty="0"/>
              <a:t>１</a:t>
            </a:r>
            <a:r>
              <a:rPr lang="en-US" altLang="zh-CN" sz="2400" dirty="0"/>
              <a:t>.2</a:t>
            </a:r>
            <a:r>
              <a:rPr lang="zh-CN" altLang="en-US" sz="2400" dirty="0"/>
              <a:t>　流水施工表达方式</a:t>
            </a:r>
          </a:p>
        </p:txBody>
      </p:sp>
      <p:sp>
        <p:nvSpPr>
          <p:cNvPr id="6" name="矩形 5"/>
          <p:cNvSpPr/>
          <p:nvPr/>
        </p:nvSpPr>
        <p:spPr>
          <a:xfrm>
            <a:off x="943637" y="2328443"/>
            <a:ext cx="9751761" cy="858377"/>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流水施工的表达方式除了网络图外，主要有两种，即横道图和垂直图。</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61F950A1-9B85-4F09-8AB0-54F74C6CB895}"/>
              </a:ext>
            </a:extLst>
          </p:cNvPr>
          <p:cNvPicPr>
            <a:picLocks noChangeAspect="1"/>
          </p:cNvPicPr>
          <p:nvPr/>
        </p:nvPicPr>
        <p:blipFill>
          <a:blip r:embed="rId2"/>
          <a:stretch>
            <a:fillRect/>
          </a:stretch>
        </p:blipFill>
        <p:spPr>
          <a:xfrm>
            <a:off x="847659" y="3417489"/>
            <a:ext cx="4917823" cy="2627962"/>
          </a:xfrm>
          <a:prstGeom prst="rect">
            <a:avLst/>
          </a:prstGeom>
        </p:spPr>
      </p:pic>
      <p:pic>
        <p:nvPicPr>
          <p:cNvPr id="8" name="图片 7">
            <a:extLst>
              <a:ext uri="{FF2B5EF4-FFF2-40B4-BE49-F238E27FC236}">
                <a16:creationId xmlns:a16="http://schemas.microsoft.com/office/drawing/2014/main" id="{0BB8EC4B-5AD9-49F1-951F-E8AECE7F31EB}"/>
              </a:ext>
            </a:extLst>
          </p:cNvPr>
          <p:cNvPicPr>
            <a:picLocks noChangeAspect="1"/>
          </p:cNvPicPr>
          <p:nvPr/>
        </p:nvPicPr>
        <p:blipFill>
          <a:blip r:embed="rId3"/>
          <a:stretch>
            <a:fillRect/>
          </a:stretch>
        </p:blipFill>
        <p:spPr>
          <a:xfrm>
            <a:off x="6280868" y="3290701"/>
            <a:ext cx="4095624" cy="2881537"/>
          </a:xfrm>
          <a:prstGeom prst="rect">
            <a:avLst/>
          </a:prstGeom>
        </p:spPr>
      </p:pic>
    </p:spTree>
    <p:extLst>
      <p:ext uri="{BB962C8B-B14F-4D97-AF65-F5344CB8AC3E}">
        <p14:creationId xmlns:p14="http://schemas.microsoft.com/office/powerpoint/2010/main" val="3473955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a:t>
            </a:r>
            <a:r>
              <a:rPr lang="zh-CN" altLang="en-US" sz="2400" dirty="0"/>
              <a:t>１　工艺参数</a:t>
            </a:r>
          </a:p>
        </p:txBody>
      </p:sp>
      <p:sp>
        <p:nvSpPr>
          <p:cNvPr id="6" name="矩形 5"/>
          <p:cNvSpPr/>
          <p:nvPr/>
        </p:nvSpPr>
        <p:spPr>
          <a:xfrm>
            <a:off x="943637" y="2328443"/>
            <a:ext cx="9751761" cy="127406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施工过程</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施工过程的数目一般用ｎ 表示。 施工过程是流水施工的基本参数之一。 根据其性质和特点不同，一般将施工过程分为三类，即建造类施工过程、运输类施工过程和制备类施工过程。</a:t>
            </a:r>
          </a:p>
        </p:txBody>
      </p:sp>
      <p:sp>
        <p:nvSpPr>
          <p:cNvPr id="10" name="矩形 9">
            <a:extLst>
              <a:ext uri="{FF2B5EF4-FFF2-40B4-BE49-F238E27FC236}">
                <a16:creationId xmlns:a16="http://schemas.microsoft.com/office/drawing/2014/main" id="{D47B011A-AA38-4624-8CBF-6CF37A93DEB1}"/>
              </a:ext>
            </a:extLst>
          </p:cNvPr>
          <p:cNvSpPr/>
          <p:nvPr/>
        </p:nvSpPr>
        <p:spPr>
          <a:xfrm>
            <a:off x="943636" y="3980418"/>
            <a:ext cx="9751761" cy="858568"/>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流水强度</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pic>
        <p:nvPicPr>
          <p:cNvPr id="7" name="图片 6">
            <a:extLst>
              <a:ext uri="{FF2B5EF4-FFF2-40B4-BE49-F238E27FC236}">
                <a16:creationId xmlns:a16="http://schemas.microsoft.com/office/drawing/2014/main" id="{508934BC-EE90-4A51-A99B-8CB3E23704D5}"/>
              </a:ext>
            </a:extLst>
          </p:cNvPr>
          <p:cNvPicPr>
            <a:picLocks noChangeAspect="1"/>
          </p:cNvPicPr>
          <p:nvPr/>
        </p:nvPicPr>
        <p:blipFill>
          <a:blip r:embed="rId2"/>
          <a:stretch>
            <a:fillRect/>
          </a:stretch>
        </p:blipFill>
        <p:spPr>
          <a:xfrm>
            <a:off x="4161819" y="4695032"/>
            <a:ext cx="1921025" cy="745358"/>
          </a:xfrm>
          <a:prstGeom prst="rect">
            <a:avLst/>
          </a:prstGeom>
        </p:spPr>
      </p:pic>
    </p:spTree>
    <p:extLst>
      <p:ext uri="{BB962C8B-B14F-4D97-AF65-F5344CB8AC3E}">
        <p14:creationId xmlns:p14="http://schemas.microsoft.com/office/powerpoint/2010/main" val="2038089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3.2.2</a:t>
            </a:r>
            <a:r>
              <a:rPr lang="zh-CN" altLang="en-US" sz="2400" dirty="0"/>
              <a:t>　空间参数</a:t>
            </a:r>
          </a:p>
        </p:txBody>
      </p:sp>
      <p:sp>
        <p:nvSpPr>
          <p:cNvPr id="6" name="矩形 5"/>
          <p:cNvSpPr/>
          <p:nvPr/>
        </p:nvSpPr>
        <p:spPr>
          <a:xfrm>
            <a:off x="943637" y="2328443"/>
            <a:ext cx="9751761" cy="127406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工作面</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工作面是指某专业工种的工人或某种施工机械进行施工活动的空间。 工作面的大小，表明能安排施工人数或机械台数的多少。</a:t>
            </a:r>
          </a:p>
        </p:txBody>
      </p:sp>
      <p:sp>
        <p:nvSpPr>
          <p:cNvPr id="10" name="矩形 9">
            <a:extLst>
              <a:ext uri="{FF2B5EF4-FFF2-40B4-BE49-F238E27FC236}">
                <a16:creationId xmlns:a16="http://schemas.microsoft.com/office/drawing/2014/main" id="{D47B011A-AA38-4624-8CBF-6CF37A93DEB1}"/>
              </a:ext>
            </a:extLst>
          </p:cNvPr>
          <p:cNvSpPr/>
          <p:nvPr/>
        </p:nvSpPr>
        <p:spPr>
          <a:xfrm>
            <a:off x="943637" y="3756775"/>
            <a:ext cx="9751761" cy="1274067"/>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施工段</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将施工对象在平面或空间上划分成若干个劳动量大致相等的施工段落，称为施工段或流水段。 施工段数一般用ｍ 表示，它是流水施工的主要参数之一。</a:t>
            </a:r>
          </a:p>
        </p:txBody>
      </p:sp>
      <p:sp>
        <p:nvSpPr>
          <p:cNvPr id="11" name="矩形 10">
            <a:extLst>
              <a:ext uri="{FF2B5EF4-FFF2-40B4-BE49-F238E27FC236}">
                <a16:creationId xmlns:a16="http://schemas.microsoft.com/office/drawing/2014/main" id="{E1AE26F7-4C53-433F-8A39-274D477DBE16}"/>
              </a:ext>
            </a:extLst>
          </p:cNvPr>
          <p:cNvSpPr/>
          <p:nvPr/>
        </p:nvSpPr>
        <p:spPr>
          <a:xfrm>
            <a:off x="943636" y="5099140"/>
            <a:ext cx="9751761" cy="1274067"/>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a:t>
            </a:r>
            <a:r>
              <a:rPr lang="zh-CN" altLang="en-US" sz="1800" b="0" i="0" u="none" strike="noStrike" baseline="0" dirty="0">
                <a:solidFill>
                  <a:srgbClr val="FF0000"/>
                </a:solidFill>
                <a:latin typeface="E-HZ"/>
              </a:rPr>
              <a:t>施工层</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施工层是指为组织多层建筑的竖向流水施工，将建筑物划分为在垂直方向上的若干区段ꎬ用ｒ 来表示施工层的数目。</a:t>
            </a:r>
          </a:p>
        </p:txBody>
      </p:sp>
    </p:spTree>
    <p:extLst>
      <p:ext uri="{BB962C8B-B14F-4D97-AF65-F5344CB8AC3E}">
        <p14:creationId xmlns:p14="http://schemas.microsoft.com/office/powerpoint/2010/main" val="39341216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3.2.3</a:t>
            </a:r>
            <a:r>
              <a:rPr lang="zh-CN" altLang="en-US" sz="2400" dirty="0"/>
              <a:t>　时间参数</a:t>
            </a:r>
          </a:p>
        </p:txBody>
      </p:sp>
      <p:sp>
        <p:nvSpPr>
          <p:cNvPr id="6" name="矩形 5"/>
          <p:cNvSpPr/>
          <p:nvPr/>
        </p:nvSpPr>
        <p:spPr>
          <a:xfrm>
            <a:off x="943637" y="2328443"/>
            <a:ext cx="9751761" cy="335136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dirty="0">
                <a:solidFill>
                  <a:srgbClr val="FF0000"/>
                </a:solidFill>
                <a:latin typeface="E-HZ"/>
              </a:rPr>
              <a:t>流水节拍</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流水节拍的计算。</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①定额计算法                            ②经验估算法</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③工期推算法</a:t>
            </a:r>
          </a:p>
        </p:txBody>
      </p:sp>
      <p:pic>
        <p:nvPicPr>
          <p:cNvPr id="5" name="图片 4">
            <a:extLst>
              <a:ext uri="{FF2B5EF4-FFF2-40B4-BE49-F238E27FC236}">
                <a16:creationId xmlns:a16="http://schemas.microsoft.com/office/drawing/2014/main" id="{ABD3F82D-7F2E-4549-9CF5-DF02D226AFAC}"/>
              </a:ext>
            </a:extLst>
          </p:cNvPr>
          <p:cNvPicPr>
            <a:picLocks noChangeAspect="1"/>
          </p:cNvPicPr>
          <p:nvPr/>
        </p:nvPicPr>
        <p:blipFill>
          <a:blip r:embed="rId2"/>
          <a:stretch>
            <a:fillRect/>
          </a:stretch>
        </p:blipFill>
        <p:spPr>
          <a:xfrm>
            <a:off x="1340791" y="4025056"/>
            <a:ext cx="3327214" cy="960512"/>
          </a:xfrm>
          <a:prstGeom prst="rect">
            <a:avLst/>
          </a:prstGeom>
        </p:spPr>
      </p:pic>
      <p:pic>
        <p:nvPicPr>
          <p:cNvPr id="8" name="图片 7">
            <a:extLst>
              <a:ext uri="{FF2B5EF4-FFF2-40B4-BE49-F238E27FC236}">
                <a16:creationId xmlns:a16="http://schemas.microsoft.com/office/drawing/2014/main" id="{E66E2258-1425-4CDC-A5E8-3ACC7810DD52}"/>
              </a:ext>
            </a:extLst>
          </p:cNvPr>
          <p:cNvPicPr>
            <a:picLocks noChangeAspect="1"/>
          </p:cNvPicPr>
          <p:nvPr/>
        </p:nvPicPr>
        <p:blipFill>
          <a:blip r:embed="rId3"/>
          <a:stretch>
            <a:fillRect/>
          </a:stretch>
        </p:blipFill>
        <p:spPr>
          <a:xfrm>
            <a:off x="6459086" y="4144076"/>
            <a:ext cx="2653938" cy="841492"/>
          </a:xfrm>
          <a:prstGeom prst="rect">
            <a:avLst/>
          </a:prstGeom>
        </p:spPr>
      </p:pic>
      <p:pic>
        <p:nvPicPr>
          <p:cNvPr id="12" name="图片 11">
            <a:extLst>
              <a:ext uri="{FF2B5EF4-FFF2-40B4-BE49-F238E27FC236}">
                <a16:creationId xmlns:a16="http://schemas.microsoft.com/office/drawing/2014/main" id="{2D96DA4E-FFF4-4014-89A1-558327F1C5C9}"/>
              </a:ext>
            </a:extLst>
          </p:cNvPr>
          <p:cNvPicPr>
            <a:picLocks noChangeAspect="1"/>
          </p:cNvPicPr>
          <p:nvPr/>
        </p:nvPicPr>
        <p:blipFill>
          <a:blip r:embed="rId4"/>
          <a:stretch>
            <a:fillRect/>
          </a:stretch>
        </p:blipFill>
        <p:spPr>
          <a:xfrm>
            <a:off x="3938161" y="5633373"/>
            <a:ext cx="2945356" cy="825801"/>
          </a:xfrm>
          <a:prstGeom prst="rect">
            <a:avLst/>
          </a:prstGeom>
        </p:spPr>
      </p:pic>
    </p:spTree>
    <p:extLst>
      <p:ext uri="{BB962C8B-B14F-4D97-AF65-F5344CB8AC3E}">
        <p14:creationId xmlns:p14="http://schemas.microsoft.com/office/powerpoint/2010/main" val="18882449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3.2.3</a:t>
            </a:r>
            <a:r>
              <a:rPr lang="zh-CN" altLang="en-US" sz="2400" dirty="0"/>
              <a:t>　时间参数</a:t>
            </a:r>
          </a:p>
        </p:txBody>
      </p:sp>
      <p:sp>
        <p:nvSpPr>
          <p:cNvPr id="6" name="矩形 5"/>
          <p:cNvSpPr/>
          <p:nvPr/>
        </p:nvSpPr>
        <p:spPr>
          <a:xfrm>
            <a:off x="943637" y="2328443"/>
            <a:ext cx="9751761" cy="3351559"/>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dirty="0">
                <a:solidFill>
                  <a:srgbClr val="FF0000"/>
                </a:solidFill>
                <a:latin typeface="E-HZ"/>
              </a:rPr>
              <a:t>流水节拍</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确定流水节拍时应注意的问题</a:t>
            </a:r>
          </a:p>
          <a:p>
            <a:pPr indent="452438">
              <a:lnSpc>
                <a:spcPct val="150000"/>
              </a:lnSpc>
            </a:pPr>
            <a:r>
              <a:rPr lang="zh-CN" altLang="en-US" dirty="0">
                <a:latin typeface="宋体" panose="02010600030101010101" pitchFamily="2" charset="-122"/>
                <a:ea typeface="宋体" panose="02010600030101010101" pitchFamily="2" charset="-122"/>
              </a:rPr>
              <a:t>①施工队组的人数应符合该施工过程最少劳动组合人数的要求和工作面对人数的限制条件。</a:t>
            </a:r>
          </a:p>
          <a:p>
            <a:pPr indent="452438">
              <a:lnSpc>
                <a:spcPct val="150000"/>
              </a:lnSpc>
            </a:pPr>
            <a:r>
              <a:rPr lang="zh-CN" altLang="en-US" dirty="0">
                <a:latin typeface="宋体" panose="02010600030101010101" pitchFamily="2" charset="-122"/>
                <a:ea typeface="宋体" panose="02010600030101010101" pitchFamily="2" charset="-122"/>
              </a:rPr>
              <a:t>②要考虑各种机械台班的效率或机械台班产量的大小。</a:t>
            </a:r>
          </a:p>
          <a:p>
            <a:pPr indent="452438">
              <a:lnSpc>
                <a:spcPct val="150000"/>
              </a:lnSpc>
            </a:pPr>
            <a:r>
              <a:rPr lang="zh-CN" altLang="en-US" dirty="0">
                <a:latin typeface="宋体" panose="02010600030101010101" pitchFamily="2" charset="-122"/>
                <a:ea typeface="宋体" panose="02010600030101010101" pitchFamily="2" charset="-122"/>
              </a:rPr>
              <a:t>③要考虑施工现场对各种材料、构配件等的施工现场堆放容量、供应能力及其他因素的制约。</a:t>
            </a:r>
          </a:p>
          <a:p>
            <a:pPr indent="452438">
              <a:lnSpc>
                <a:spcPct val="150000"/>
              </a:lnSpc>
            </a:pPr>
            <a:r>
              <a:rPr lang="zh-CN" altLang="en-US" dirty="0">
                <a:latin typeface="宋体" panose="02010600030101010101" pitchFamily="2" charset="-122"/>
                <a:ea typeface="宋体" panose="02010600030101010101" pitchFamily="2" charset="-122"/>
              </a:rPr>
              <a:t>④满足施工技术条件的要求。</a:t>
            </a:r>
          </a:p>
          <a:p>
            <a:pPr indent="452438">
              <a:lnSpc>
                <a:spcPct val="150000"/>
              </a:lnSpc>
            </a:pPr>
            <a:r>
              <a:rPr lang="zh-CN" altLang="en-US" dirty="0">
                <a:latin typeface="宋体" panose="02010600030101010101" pitchFamily="2" charset="-122"/>
                <a:ea typeface="宋体" panose="02010600030101010101" pitchFamily="2" charset="-122"/>
              </a:rPr>
              <a:t>⑤流水节拍值一般取整数天，必要时可考虑半个工作班次的整数倍。</a:t>
            </a:r>
          </a:p>
        </p:txBody>
      </p:sp>
    </p:spTree>
    <p:extLst>
      <p:ext uri="{BB962C8B-B14F-4D97-AF65-F5344CB8AC3E}">
        <p14:creationId xmlns:p14="http://schemas.microsoft.com/office/powerpoint/2010/main" val="3695913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3.2.3</a:t>
            </a:r>
            <a:r>
              <a:rPr lang="zh-CN" altLang="en-US" sz="2400" dirty="0"/>
              <a:t>　时间参数</a:t>
            </a:r>
          </a:p>
        </p:txBody>
      </p:sp>
      <p:sp>
        <p:nvSpPr>
          <p:cNvPr id="6" name="矩形 5"/>
          <p:cNvSpPr/>
          <p:nvPr/>
        </p:nvSpPr>
        <p:spPr>
          <a:xfrm>
            <a:off x="943637" y="2328443"/>
            <a:ext cx="9751761" cy="460382"/>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2. </a:t>
            </a:r>
            <a:r>
              <a:rPr lang="zh-CN" altLang="en-US" dirty="0">
                <a:solidFill>
                  <a:srgbClr val="FF0000"/>
                </a:solidFill>
                <a:latin typeface="E-HZ"/>
              </a:rPr>
              <a:t>流水步距</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6999297B-1613-41B6-93D8-62E331AF7087}"/>
              </a:ext>
            </a:extLst>
          </p:cNvPr>
          <p:cNvPicPr>
            <a:picLocks noChangeAspect="1"/>
          </p:cNvPicPr>
          <p:nvPr/>
        </p:nvPicPr>
        <p:blipFill>
          <a:blip r:embed="rId2"/>
          <a:stretch>
            <a:fillRect/>
          </a:stretch>
        </p:blipFill>
        <p:spPr>
          <a:xfrm>
            <a:off x="1153582" y="3366532"/>
            <a:ext cx="10510456" cy="1685221"/>
          </a:xfrm>
          <a:prstGeom prst="rect">
            <a:avLst/>
          </a:prstGeom>
        </p:spPr>
      </p:pic>
    </p:spTree>
    <p:extLst>
      <p:ext uri="{BB962C8B-B14F-4D97-AF65-F5344CB8AC3E}">
        <p14:creationId xmlns:p14="http://schemas.microsoft.com/office/powerpoint/2010/main" val="666673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3.2</a:t>
            </a:r>
            <a:r>
              <a:rPr lang="zh-CN" altLang="en-US" sz="2800" dirty="0">
                <a:solidFill>
                  <a:srgbClr val="C00000"/>
                </a:solidFill>
              </a:rPr>
              <a:t>　流水施工主要参数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3.2.3</a:t>
            </a:r>
            <a:r>
              <a:rPr lang="zh-CN" altLang="en-US" sz="2400" dirty="0"/>
              <a:t>　时间参数</a:t>
            </a:r>
          </a:p>
        </p:txBody>
      </p:sp>
      <p:sp>
        <p:nvSpPr>
          <p:cNvPr id="6" name="矩形 5"/>
          <p:cNvSpPr/>
          <p:nvPr/>
        </p:nvSpPr>
        <p:spPr>
          <a:xfrm>
            <a:off x="943637" y="2328443"/>
            <a:ext cx="9751761" cy="1274067"/>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 </a:t>
            </a:r>
            <a:r>
              <a:rPr lang="zh-CN" altLang="en-US" sz="1800" b="0" i="0" u="none" strike="noStrike" baseline="0" dirty="0">
                <a:solidFill>
                  <a:srgbClr val="FF0000"/>
                </a:solidFill>
                <a:latin typeface="E-HZ"/>
              </a:rPr>
              <a:t>流水施工工期</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流水施工工期是指从第一个专业工作队投入流水施工开始，到最后一个专业工作队完成流水施工为止的整个持续时间。</a:t>
            </a:r>
          </a:p>
        </p:txBody>
      </p:sp>
      <p:sp>
        <p:nvSpPr>
          <p:cNvPr id="8" name="矩形 7">
            <a:extLst>
              <a:ext uri="{FF2B5EF4-FFF2-40B4-BE49-F238E27FC236}">
                <a16:creationId xmlns:a16="http://schemas.microsoft.com/office/drawing/2014/main" id="{27CBC6CE-6D6C-4D5E-9D5E-DF70354F64EC}"/>
              </a:ext>
            </a:extLst>
          </p:cNvPr>
          <p:cNvSpPr/>
          <p:nvPr/>
        </p:nvSpPr>
        <p:spPr>
          <a:xfrm>
            <a:off x="943636" y="3633399"/>
            <a:ext cx="9751761" cy="858568"/>
          </a:xfrm>
          <a:prstGeom prst="rect">
            <a:avLst/>
          </a:prstGeom>
        </p:spPr>
        <p:txBody>
          <a:bodyPr wrap="square">
            <a:spAutoFit/>
          </a:bodyPr>
          <a:lstStyle/>
          <a:p>
            <a:pPr indent="452438">
              <a:lnSpc>
                <a:spcPct val="150000"/>
              </a:lnSpc>
            </a:pPr>
            <a:r>
              <a:rPr lang="en-US" altLang="zh-CN" dirty="0">
                <a:solidFill>
                  <a:srgbClr val="FF0000"/>
                </a:solidFill>
                <a:latin typeface="E-HZ"/>
              </a:rPr>
              <a:t>4</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间歇时间</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间歇时间根据原因的不同，分为技术间歇时间和组织间歇时间。</a:t>
            </a:r>
          </a:p>
        </p:txBody>
      </p:sp>
      <p:sp>
        <p:nvSpPr>
          <p:cNvPr id="9" name="矩形 8">
            <a:extLst>
              <a:ext uri="{FF2B5EF4-FFF2-40B4-BE49-F238E27FC236}">
                <a16:creationId xmlns:a16="http://schemas.microsoft.com/office/drawing/2014/main" id="{BABEC7E2-F0BC-4348-BA65-034C984A5253}"/>
              </a:ext>
            </a:extLst>
          </p:cNvPr>
          <p:cNvSpPr/>
          <p:nvPr/>
        </p:nvSpPr>
        <p:spPr>
          <a:xfrm>
            <a:off x="943636" y="4739564"/>
            <a:ext cx="9751761" cy="1689373"/>
          </a:xfrm>
          <a:prstGeom prst="rect">
            <a:avLst/>
          </a:prstGeom>
        </p:spPr>
        <p:txBody>
          <a:bodyPr wrap="square">
            <a:spAutoFit/>
          </a:bodyPr>
          <a:lstStyle/>
          <a:p>
            <a:pPr indent="452438">
              <a:lnSpc>
                <a:spcPct val="150000"/>
              </a:lnSpc>
            </a:pPr>
            <a:r>
              <a:rPr lang="en-US" altLang="zh-CN" dirty="0">
                <a:solidFill>
                  <a:srgbClr val="FF0000"/>
                </a:solidFill>
                <a:latin typeface="E-HZ"/>
              </a:rPr>
              <a:t>5</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平行搭接时间</a:t>
            </a:r>
            <a:endParaRPr lang="en-US" altLang="zh-CN" sz="1800" b="0" i="0" u="none" strike="noStrike" baseline="0" dirty="0">
              <a:solidFill>
                <a:srgbClr val="FF0000"/>
              </a:solidFill>
              <a:latin typeface="E-HZ"/>
            </a:endParaRPr>
          </a:p>
          <a:p>
            <a:pPr indent="452438">
              <a:lnSpc>
                <a:spcPct val="150000"/>
              </a:lnSpc>
            </a:pPr>
            <a:r>
              <a:rPr lang="zh-CN" altLang="en-US" dirty="0">
                <a:latin typeface="宋体" panose="02010600030101010101" pitchFamily="2" charset="-122"/>
                <a:ea typeface="宋体" panose="02010600030101010101" pitchFamily="2" charset="-122"/>
              </a:rPr>
              <a:t>为了缩短工期，在工作面允许的情况下，有时在同一施工段中，当前一个专业施工队完成部分施工任务后，后一个专业工作队可以提前进入，两者形成平行搭接施工，后一个专业工作队提前进入前一个施工段的时间间隔即为搭接时间</a:t>
            </a:r>
          </a:p>
        </p:txBody>
      </p:sp>
    </p:spTree>
    <p:extLst>
      <p:ext uri="{BB962C8B-B14F-4D97-AF65-F5344CB8AC3E}">
        <p14:creationId xmlns:p14="http://schemas.microsoft.com/office/powerpoint/2010/main" val="1006673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1</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3150268" y="3735940"/>
            <a:ext cx="6879557" cy="769441"/>
          </a:xfrm>
        </p:spPr>
        <p:txBody>
          <a:bodyPr/>
          <a:lstStyle/>
          <a:p>
            <a:r>
              <a:rPr lang="zh-CN" altLang="en-US" dirty="0"/>
              <a:t>绪        论</a:t>
            </a:r>
          </a:p>
        </p:txBody>
      </p:sp>
    </p:spTree>
    <p:extLst>
      <p:ext uri="{BB962C8B-B14F-4D97-AF65-F5344CB8AC3E}">
        <p14:creationId xmlns:p14="http://schemas.microsoft.com/office/powerpoint/2010/main" val="3986975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3.3</a:t>
            </a:r>
            <a:r>
              <a:rPr lang="zh-CN" altLang="en-US" sz="2800" dirty="0">
                <a:solidFill>
                  <a:srgbClr val="C00000"/>
                </a:solidFill>
              </a:rPr>
              <a:t>　流水施工组织方式</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3.3.1</a:t>
            </a:r>
            <a:r>
              <a:rPr lang="zh-CN" altLang="en-US" sz="2400" dirty="0"/>
              <a:t>　等节奏流水施工</a:t>
            </a:r>
          </a:p>
        </p:txBody>
      </p:sp>
      <p:sp>
        <p:nvSpPr>
          <p:cNvPr id="6" name="矩形 5"/>
          <p:cNvSpPr/>
          <p:nvPr/>
        </p:nvSpPr>
        <p:spPr>
          <a:xfrm>
            <a:off x="943637" y="2328443"/>
            <a:ext cx="9751761" cy="460382"/>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等节奏流水施工的特点</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p:txBody>
      </p:sp>
      <p:sp>
        <p:nvSpPr>
          <p:cNvPr id="8" name="矩形 7">
            <a:extLst>
              <a:ext uri="{FF2B5EF4-FFF2-40B4-BE49-F238E27FC236}">
                <a16:creationId xmlns:a16="http://schemas.microsoft.com/office/drawing/2014/main" id="{27CBC6CE-6D6C-4D5E-9D5E-DF70354F64EC}"/>
              </a:ext>
            </a:extLst>
          </p:cNvPr>
          <p:cNvSpPr/>
          <p:nvPr/>
        </p:nvSpPr>
        <p:spPr>
          <a:xfrm>
            <a:off x="943636" y="2957487"/>
            <a:ext cx="9751761" cy="3351559"/>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2.</a:t>
            </a:r>
            <a:r>
              <a:rPr lang="zh-CN" altLang="en-US" sz="1800" b="0" i="0" u="none" strike="noStrike" baseline="0" dirty="0">
                <a:solidFill>
                  <a:srgbClr val="FF0000"/>
                </a:solidFill>
                <a:latin typeface="E-HZ"/>
              </a:rPr>
              <a:t>等节奏流水施工的工期</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不分施工层</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分施工层</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当等节奏流水施工不分施工层时，施工段数目按工程实际情况来划分ꎻ 当分施工层进行流水施工时，为了保证专业施工队能连续施工而不产生窝工现象，施工段数目的最小值应满足相关要求。</a:t>
            </a:r>
          </a:p>
        </p:txBody>
      </p:sp>
      <p:pic>
        <p:nvPicPr>
          <p:cNvPr id="5" name="图片 4">
            <a:extLst>
              <a:ext uri="{FF2B5EF4-FFF2-40B4-BE49-F238E27FC236}">
                <a16:creationId xmlns:a16="http://schemas.microsoft.com/office/drawing/2014/main" id="{FCF21038-7672-4A4A-A911-CF2661135FCF}"/>
              </a:ext>
            </a:extLst>
          </p:cNvPr>
          <p:cNvPicPr>
            <a:picLocks noChangeAspect="1"/>
          </p:cNvPicPr>
          <p:nvPr/>
        </p:nvPicPr>
        <p:blipFill>
          <a:blip r:embed="rId2"/>
          <a:stretch>
            <a:fillRect/>
          </a:stretch>
        </p:blipFill>
        <p:spPr>
          <a:xfrm>
            <a:off x="3502883" y="3978717"/>
            <a:ext cx="4940765" cy="460852"/>
          </a:xfrm>
          <a:prstGeom prst="rect">
            <a:avLst/>
          </a:prstGeom>
        </p:spPr>
      </p:pic>
    </p:spTree>
    <p:extLst>
      <p:ext uri="{BB962C8B-B14F-4D97-AF65-F5344CB8AC3E}">
        <p14:creationId xmlns:p14="http://schemas.microsoft.com/office/powerpoint/2010/main" val="24397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3.3</a:t>
            </a:r>
            <a:r>
              <a:rPr lang="zh-CN" altLang="en-US" sz="2800" dirty="0">
                <a:solidFill>
                  <a:srgbClr val="C00000"/>
                </a:solidFill>
              </a:rPr>
              <a:t>　流水施工组织方式</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3.3.2</a:t>
            </a:r>
            <a:r>
              <a:rPr lang="zh-CN" altLang="en-US" sz="2400" dirty="0"/>
              <a:t>　异节奏流水施工</a:t>
            </a:r>
          </a:p>
        </p:txBody>
      </p:sp>
      <p:sp>
        <p:nvSpPr>
          <p:cNvPr id="6" name="矩形 5"/>
          <p:cNvSpPr/>
          <p:nvPr/>
        </p:nvSpPr>
        <p:spPr>
          <a:xfrm>
            <a:off x="943637" y="2328443"/>
            <a:ext cx="9751761" cy="460382"/>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不等节拍流水施工</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p:txBody>
      </p:sp>
      <p:pic>
        <p:nvPicPr>
          <p:cNvPr id="7" name="图片 6">
            <a:extLst>
              <a:ext uri="{FF2B5EF4-FFF2-40B4-BE49-F238E27FC236}">
                <a16:creationId xmlns:a16="http://schemas.microsoft.com/office/drawing/2014/main" id="{2DC1EE1A-7BB2-42B4-B06A-0D237933E6D8}"/>
              </a:ext>
            </a:extLst>
          </p:cNvPr>
          <p:cNvPicPr>
            <a:picLocks noChangeAspect="1"/>
          </p:cNvPicPr>
          <p:nvPr/>
        </p:nvPicPr>
        <p:blipFill>
          <a:blip r:embed="rId2"/>
          <a:stretch>
            <a:fillRect/>
          </a:stretch>
        </p:blipFill>
        <p:spPr>
          <a:xfrm>
            <a:off x="1647438" y="3429000"/>
            <a:ext cx="7535909" cy="2116248"/>
          </a:xfrm>
          <a:prstGeom prst="rect">
            <a:avLst/>
          </a:prstGeom>
        </p:spPr>
      </p:pic>
    </p:spTree>
    <p:extLst>
      <p:ext uri="{BB962C8B-B14F-4D97-AF65-F5344CB8AC3E}">
        <p14:creationId xmlns:p14="http://schemas.microsoft.com/office/powerpoint/2010/main" val="3568557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3.3</a:t>
            </a:r>
            <a:r>
              <a:rPr lang="zh-CN" altLang="en-US" sz="2800" dirty="0">
                <a:solidFill>
                  <a:srgbClr val="C00000"/>
                </a:solidFill>
              </a:rPr>
              <a:t>　流水施工组织方式</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3.3.2</a:t>
            </a:r>
            <a:r>
              <a:rPr lang="zh-CN" altLang="en-US" sz="2400" dirty="0"/>
              <a:t>　异节奏流水施工</a:t>
            </a:r>
          </a:p>
        </p:txBody>
      </p:sp>
      <p:sp>
        <p:nvSpPr>
          <p:cNvPr id="6" name="矩形 5"/>
          <p:cNvSpPr/>
          <p:nvPr/>
        </p:nvSpPr>
        <p:spPr>
          <a:xfrm>
            <a:off x="943637" y="2328443"/>
            <a:ext cx="9751761" cy="460382"/>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成倍节拍流水施工</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9D601518-FA9F-46BB-AF55-115E96DA24FC}"/>
              </a:ext>
            </a:extLst>
          </p:cNvPr>
          <p:cNvPicPr>
            <a:picLocks noChangeAspect="1"/>
          </p:cNvPicPr>
          <p:nvPr/>
        </p:nvPicPr>
        <p:blipFill>
          <a:blip r:embed="rId2"/>
          <a:stretch>
            <a:fillRect/>
          </a:stretch>
        </p:blipFill>
        <p:spPr>
          <a:xfrm>
            <a:off x="1411649" y="3080200"/>
            <a:ext cx="8057957" cy="1128943"/>
          </a:xfrm>
          <a:prstGeom prst="rect">
            <a:avLst/>
          </a:prstGeom>
        </p:spPr>
      </p:pic>
      <p:pic>
        <p:nvPicPr>
          <p:cNvPr id="9" name="图片 8">
            <a:extLst>
              <a:ext uri="{FF2B5EF4-FFF2-40B4-BE49-F238E27FC236}">
                <a16:creationId xmlns:a16="http://schemas.microsoft.com/office/drawing/2014/main" id="{F661D742-EC39-4AB3-BC54-7728C8D661D7}"/>
              </a:ext>
            </a:extLst>
          </p:cNvPr>
          <p:cNvPicPr>
            <a:picLocks noChangeAspect="1"/>
          </p:cNvPicPr>
          <p:nvPr/>
        </p:nvPicPr>
        <p:blipFill>
          <a:blip r:embed="rId3"/>
          <a:stretch>
            <a:fillRect/>
          </a:stretch>
        </p:blipFill>
        <p:spPr>
          <a:xfrm>
            <a:off x="1648417" y="4900852"/>
            <a:ext cx="8048761" cy="1044335"/>
          </a:xfrm>
          <a:prstGeom prst="rect">
            <a:avLst/>
          </a:prstGeom>
        </p:spPr>
      </p:pic>
    </p:spTree>
    <p:extLst>
      <p:ext uri="{BB962C8B-B14F-4D97-AF65-F5344CB8AC3E}">
        <p14:creationId xmlns:p14="http://schemas.microsoft.com/office/powerpoint/2010/main" val="19264519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3    </a:t>
            </a:r>
            <a:r>
              <a:rPr lang="zh-CN" altLang="en-US" sz="3200" b="0" dirty="0">
                <a:solidFill>
                  <a:schemeClr val="tx1"/>
                </a:solidFill>
              </a:rPr>
              <a:t>建筑工程流水施工</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3.3</a:t>
            </a:r>
            <a:r>
              <a:rPr lang="zh-CN" altLang="en-US" sz="2800" dirty="0">
                <a:solidFill>
                  <a:srgbClr val="C00000"/>
                </a:solidFill>
              </a:rPr>
              <a:t>　流水施工组织方式</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3.3.3</a:t>
            </a:r>
            <a:r>
              <a:rPr lang="zh-CN" altLang="en-US" sz="2400" dirty="0"/>
              <a:t>　无节奏流水施工</a:t>
            </a:r>
          </a:p>
        </p:txBody>
      </p:sp>
      <p:sp>
        <p:nvSpPr>
          <p:cNvPr id="6" name="矩形 5"/>
          <p:cNvSpPr/>
          <p:nvPr/>
        </p:nvSpPr>
        <p:spPr>
          <a:xfrm>
            <a:off x="943637" y="2328443"/>
            <a:ext cx="9751761" cy="460382"/>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en-US" altLang="zh-CN" sz="1800" b="0" i="0" u="none" strike="noStrike" baseline="0" dirty="0">
                <a:solidFill>
                  <a:srgbClr val="FF0000"/>
                </a:solidFill>
                <a:latin typeface="E-HZ"/>
              </a:rPr>
              <a:t>.</a:t>
            </a:r>
            <a:r>
              <a:rPr lang="zh-CN" altLang="en-US" dirty="0">
                <a:solidFill>
                  <a:srgbClr val="FF0000"/>
                </a:solidFill>
                <a:latin typeface="E-HZ"/>
              </a:rPr>
              <a:t>无</a:t>
            </a:r>
            <a:r>
              <a:rPr lang="zh-CN" altLang="en-US" sz="1800" b="0" i="0" u="none" strike="noStrike" baseline="0" dirty="0">
                <a:solidFill>
                  <a:srgbClr val="FF0000"/>
                </a:solidFill>
                <a:latin typeface="E-HZ"/>
              </a:rPr>
              <a:t>节奏流水施工的特点</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p:txBody>
      </p:sp>
      <p:sp>
        <p:nvSpPr>
          <p:cNvPr id="8" name="矩形 7">
            <a:extLst>
              <a:ext uri="{FF2B5EF4-FFF2-40B4-BE49-F238E27FC236}">
                <a16:creationId xmlns:a16="http://schemas.microsoft.com/office/drawing/2014/main" id="{27CBC6CE-6D6C-4D5E-9D5E-DF70354F64EC}"/>
              </a:ext>
            </a:extLst>
          </p:cNvPr>
          <p:cNvSpPr/>
          <p:nvPr/>
        </p:nvSpPr>
        <p:spPr>
          <a:xfrm>
            <a:off x="943636" y="2957487"/>
            <a:ext cx="9751761" cy="1286891"/>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2.</a:t>
            </a:r>
            <a:r>
              <a:rPr lang="zh-CN" altLang="en-US" sz="1800" b="0" i="0" u="none" strike="noStrike" baseline="0" dirty="0">
                <a:solidFill>
                  <a:srgbClr val="FF0000"/>
                </a:solidFill>
                <a:latin typeface="E-HZ"/>
              </a:rPr>
              <a:t>流水步距的确定</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累加数列错位相减取最大差法</a:t>
            </a:r>
          </a:p>
          <a:p>
            <a:pPr indent="452438">
              <a:lnSpc>
                <a:spcPct val="150000"/>
              </a:lnSpc>
            </a:pPr>
            <a:r>
              <a:rPr lang="en-US" altLang="zh-CN" dirty="0">
                <a:solidFill>
                  <a:srgbClr val="FF0000"/>
                </a:solidFill>
                <a:latin typeface="宋体" panose="02010600030101010101" pitchFamily="2" charset="-122"/>
                <a:ea typeface="宋体" panose="02010600030101010101" pitchFamily="2" charset="-122"/>
              </a:rPr>
              <a:t>3.</a:t>
            </a:r>
            <a:r>
              <a:rPr lang="zh-CN" altLang="en-US" sz="1800" b="0" i="0" u="none" strike="noStrike" baseline="0" dirty="0">
                <a:solidFill>
                  <a:srgbClr val="FF0000"/>
                </a:solidFill>
                <a:latin typeface="FZHTK--GBK1-0"/>
              </a:rPr>
              <a:t>流水施工工期的确定</a:t>
            </a:r>
            <a:endParaRPr lang="en-US" altLang="zh-CN" dirty="0">
              <a:solidFill>
                <a:srgbClr val="FF0000"/>
              </a:solidFill>
              <a:latin typeface="宋体" panose="02010600030101010101" pitchFamily="2" charset="-122"/>
              <a:ea typeface="宋体" panose="02010600030101010101" pitchFamily="2" charset="-122"/>
            </a:endParaRPr>
          </a:p>
        </p:txBody>
      </p:sp>
      <p:pic>
        <p:nvPicPr>
          <p:cNvPr id="7" name="图片 6">
            <a:extLst>
              <a:ext uri="{FF2B5EF4-FFF2-40B4-BE49-F238E27FC236}">
                <a16:creationId xmlns:a16="http://schemas.microsoft.com/office/drawing/2014/main" id="{FC788ED6-2AB2-4E26-A023-A937BC96803F}"/>
              </a:ext>
            </a:extLst>
          </p:cNvPr>
          <p:cNvPicPr>
            <a:picLocks noChangeAspect="1"/>
          </p:cNvPicPr>
          <p:nvPr/>
        </p:nvPicPr>
        <p:blipFill>
          <a:blip r:embed="rId2"/>
          <a:stretch>
            <a:fillRect/>
          </a:stretch>
        </p:blipFill>
        <p:spPr>
          <a:xfrm>
            <a:off x="3250070" y="4578475"/>
            <a:ext cx="5685247" cy="797478"/>
          </a:xfrm>
          <a:prstGeom prst="rect">
            <a:avLst/>
          </a:prstGeom>
        </p:spPr>
      </p:pic>
    </p:spTree>
    <p:extLst>
      <p:ext uri="{BB962C8B-B14F-4D97-AF65-F5344CB8AC3E}">
        <p14:creationId xmlns:p14="http://schemas.microsoft.com/office/powerpoint/2010/main" val="30515957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4</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769441"/>
          </a:xfrm>
        </p:spPr>
        <p:txBody>
          <a:bodyPr/>
          <a:lstStyle/>
          <a:p>
            <a:r>
              <a:rPr lang="zh-CN" altLang="en-US" dirty="0"/>
              <a:t>网络计划技术</a:t>
            </a:r>
          </a:p>
        </p:txBody>
      </p:sp>
    </p:spTree>
    <p:extLst>
      <p:ext uri="{BB962C8B-B14F-4D97-AF65-F5344CB8AC3E}">
        <p14:creationId xmlns:p14="http://schemas.microsoft.com/office/powerpoint/2010/main" val="924564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4.</a:t>
            </a:r>
            <a:r>
              <a:rPr lang="zh-CN" altLang="en-US" sz="2800" dirty="0">
                <a:solidFill>
                  <a:srgbClr val="C00000"/>
                </a:solidFill>
              </a:rPr>
              <a:t>１　网络计划基本知识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.1</a:t>
            </a:r>
            <a:r>
              <a:rPr lang="zh-CN" altLang="en-US" sz="2400" dirty="0"/>
              <a:t>　网络计划技术的基本原理</a:t>
            </a:r>
          </a:p>
        </p:txBody>
      </p:sp>
      <p:sp>
        <p:nvSpPr>
          <p:cNvPr id="6" name="矩形 5"/>
          <p:cNvSpPr/>
          <p:nvPr/>
        </p:nvSpPr>
        <p:spPr>
          <a:xfrm>
            <a:off x="943637" y="2328443"/>
            <a:ext cx="9751761" cy="2105063"/>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利用网络图的形式表达工程计划方案中各项工作之间的相互关系和先后顺序。</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通过计算找出影响工期的关键工作和关键线路。</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通过不断改进网络计划，找寻最优方案并实施。</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计划实施工程中，采取有效措施对网络计划进行调整和控制，力求合理使用资源、高效、优质、低耗的完成任务。</a:t>
            </a:r>
          </a:p>
        </p:txBody>
      </p:sp>
    </p:spTree>
    <p:extLst>
      <p:ext uri="{BB962C8B-B14F-4D97-AF65-F5344CB8AC3E}">
        <p14:creationId xmlns:p14="http://schemas.microsoft.com/office/powerpoint/2010/main" val="5969595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4.</a:t>
            </a:r>
            <a:r>
              <a:rPr lang="zh-CN" altLang="en-US" sz="2800" dirty="0">
                <a:solidFill>
                  <a:srgbClr val="C00000"/>
                </a:solidFill>
              </a:rPr>
              <a:t>１　网络计划基本知识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.2</a:t>
            </a:r>
            <a:r>
              <a:rPr lang="zh-CN" altLang="en-US" sz="2400" dirty="0"/>
              <a:t>　网络图与网络计划</a:t>
            </a:r>
          </a:p>
        </p:txBody>
      </p:sp>
      <p:sp>
        <p:nvSpPr>
          <p:cNvPr id="6" name="矩形 5"/>
          <p:cNvSpPr/>
          <p:nvPr/>
        </p:nvSpPr>
        <p:spPr>
          <a:xfrm>
            <a:off x="943637" y="2328443"/>
            <a:ext cx="9751761" cy="127406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网络图</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网络图是由箭线和节点组成，用来表示工作流程的有向、有序的网状图形。 一个网络图表示一项计划任务。 网络图分为双代号网络图和单代号网络图。</a:t>
            </a:r>
          </a:p>
        </p:txBody>
      </p:sp>
      <p:sp>
        <p:nvSpPr>
          <p:cNvPr id="8" name="矩形 7">
            <a:extLst>
              <a:ext uri="{FF2B5EF4-FFF2-40B4-BE49-F238E27FC236}">
                <a16:creationId xmlns:a16="http://schemas.microsoft.com/office/drawing/2014/main" id="{302FB6B3-A855-44D2-884C-44502A1C7764}"/>
              </a:ext>
            </a:extLst>
          </p:cNvPr>
          <p:cNvSpPr/>
          <p:nvPr/>
        </p:nvSpPr>
        <p:spPr>
          <a:xfrm>
            <a:off x="943637" y="3833179"/>
            <a:ext cx="9751761" cy="858568"/>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网络图</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工作可以是单位工程，也可以是分部工程、分项工程，一个施工过程也可以作为一项工作。</a:t>
            </a:r>
          </a:p>
        </p:txBody>
      </p:sp>
      <p:sp>
        <p:nvSpPr>
          <p:cNvPr id="9" name="矩形 8">
            <a:extLst>
              <a:ext uri="{FF2B5EF4-FFF2-40B4-BE49-F238E27FC236}">
                <a16:creationId xmlns:a16="http://schemas.microsoft.com/office/drawing/2014/main" id="{D5BE2B21-9A74-4825-B162-B26547C7C55A}"/>
              </a:ext>
            </a:extLst>
          </p:cNvPr>
          <p:cNvSpPr/>
          <p:nvPr/>
        </p:nvSpPr>
        <p:spPr>
          <a:xfrm>
            <a:off x="847659" y="4907466"/>
            <a:ext cx="9751761" cy="858568"/>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 </a:t>
            </a:r>
            <a:r>
              <a:rPr lang="zh-CN" altLang="en-US" dirty="0">
                <a:solidFill>
                  <a:srgbClr val="FF0000"/>
                </a:solidFill>
                <a:latin typeface="FZHTK--GBK1-0"/>
              </a:rPr>
              <a:t>网络计划</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网络计划是指用网络图表达任务构成、工作顺序并加注工作的时间参数而编制的进度计划。</a:t>
            </a:r>
          </a:p>
        </p:txBody>
      </p:sp>
    </p:spTree>
    <p:extLst>
      <p:ext uri="{BB962C8B-B14F-4D97-AF65-F5344CB8AC3E}">
        <p14:creationId xmlns:p14="http://schemas.microsoft.com/office/powerpoint/2010/main" val="1973614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4.</a:t>
            </a:r>
            <a:r>
              <a:rPr lang="zh-CN" altLang="en-US" sz="2800" dirty="0">
                <a:solidFill>
                  <a:srgbClr val="C00000"/>
                </a:solidFill>
              </a:rPr>
              <a:t>１　网络计划基本知识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.3</a:t>
            </a:r>
            <a:r>
              <a:rPr lang="zh-CN" altLang="en-US" sz="2400" dirty="0"/>
              <a:t>　网络计划的特点</a:t>
            </a:r>
          </a:p>
        </p:txBody>
      </p:sp>
      <p:sp>
        <p:nvSpPr>
          <p:cNvPr id="6" name="矩形 5"/>
          <p:cNvSpPr/>
          <p:nvPr/>
        </p:nvSpPr>
        <p:spPr>
          <a:xfrm>
            <a:off x="943637" y="2328443"/>
            <a:ext cx="9751761" cy="2936060"/>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网络计划能够将项目中的各工作组成一个有机整体，全面而明确地反映各工作之间相</a:t>
            </a:r>
          </a:p>
          <a:p>
            <a:pPr indent="452438">
              <a:lnSpc>
                <a:spcPct val="150000"/>
              </a:lnSpc>
            </a:pPr>
            <a:r>
              <a:rPr lang="zh-CN" altLang="en-US" dirty="0">
                <a:latin typeface="宋体" panose="02010600030101010101" pitchFamily="2" charset="-122"/>
                <a:ea typeface="宋体" panose="02010600030101010101" pitchFamily="2" charset="-122"/>
              </a:rPr>
              <a:t>互制约和依赖的关系。</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网络计划能够进行各种时间参数的计算。</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网络计划能够抓住项目中的关键工作重点控制，确保项目目标的实现。</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网络计划能够综合反映进度、投资</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成本</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、资源之间的关系，统筹全局进行计划管理。</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网络计划便于优化、调整，能够取得好、快、省的全面效果。</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网络计划能够利用计算机绘图、计算和动态管理。</a:t>
            </a:r>
          </a:p>
        </p:txBody>
      </p:sp>
    </p:spTree>
    <p:extLst>
      <p:ext uri="{BB962C8B-B14F-4D97-AF65-F5344CB8AC3E}">
        <p14:creationId xmlns:p14="http://schemas.microsoft.com/office/powerpoint/2010/main" val="21645784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4.</a:t>
            </a:r>
            <a:r>
              <a:rPr lang="zh-CN" altLang="en-US" sz="2800" dirty="0">
                <a:solidFill>
                  <a:srgbClr val="C00000"/>
                </a:solidFill>
              </a:rPr>
              <a:t>１　网络计划基本知识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.4</a:t>
            </a:r>
            <a:r>
              <a:rPr lang="zh-CN" altLang="en-US" sz="2400" dirty="0"/>
              <a:t>　网络计划的作用</a:t>
            </a:r>
          </a:p>
        </p:txBody>
      </p:sp>
      <p:sp>
        <p:nvSpPr>
          <p:cNvPr id="6" name="矩形 5"/>
          <p:cNvSpPr/>
          <p:nvPr/>
        </p:nvSpPr>
        <p:spPr>
          <a:xfrm>
            <a:off x="943637" y="2328443"/>
            <a:ext cx="9751761" cy="858568"/>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网络计划主要用来编制建设单位或施工企业的生产计划和工程施工的进度计划，并对计划进行优化、调整和控制，达到缩短工期、提高工效、降低成本、增加经济效益的目的。</a:t>
            </a:r>
          </a:p>
        </p:txBody>
      </p:sp>
      <p:sp>
        <p:nvSpPr>
          <p:cNvPr id="8" name="矩形 7">
            <a:extLst>
              <a:ext uri="{FF2B5EF4-FFF2-40B4-BE49-F238E27FC236}">
                <a16:creationId xmlns:a16="http://schemas.microsoft.com/office/drawing/2014/main" id="{302FB6B3-A855-44D2-884C-44502A1C7764}"/>
              </a:ext>
            </a:extLst>
          </p:cNvPr>
          <p:cNvSpPr/>
          <p:nvPr/>
        </p:nvSpPr>
        <p:spPr>
          <a:xfrm>
            <a:off x="943637" y="3833179"/>
            <a:ext cx="9751761" cy="858568"/>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1. </a:t>
            </a:r>
            <a:r>
              <a:rPr lang="zh-CN" altLang="en-US" sz="1800" b="0" i="0" u="none" strike="noStrike" baseline="0" dirty="0">
                <a:solidFill>
                  <a:srgbClr val="FF0000"/>
                </a:solidFill>
                <a:latin typeface="FZHTK--GBK1-0"/>
              </a:rPr>
              <a:t>按网络计划目标分类</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单目标网络计划和多目标网络计划。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847659" y="4907466"/>
            <a:ext cx="9751761" cy="858568"/>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按网络计划层次分类</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局部网络计划、单位工程网络计划和综合网络计划。</a:t>
            </a:r>
          </a:p>
        </p:txBody>
      </p:sp>
      <p:sp>
        <p:nvSpPr>
          <p:cNvPr id="10" name="椭圆 9">
            <a:extLst>
              <a:ext uri="{FF2B5EF4-FFF2-40B4-BE49-F238E27FC236}">
                <a16:creationId xmlns:a16="http://schemas.microsoft.com/office/drawing/2014/main" id="{7519899A-591C-4D23-B37D-499397D1D6C3}"/>
              </a:ext>
            </a:extLst>
          </p:cNvPr>
          <p:cNvSpPr/>
          <p:nvPr/>
        </p:nvSpPr>
        <p:spPr>
          <a:xfrm>
            <a:off x="663444" y="3508198"/>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3429000"/>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.5</a:t>
            </a:r>
            <a:r>
              <a:rPr lang="zh-CN" altLang="en-US" sz="2400" dirty="0"/>
              <a:t>　网络计划的分类</a:t>
            </a:r>
          </a:p>
        </p:txBody>
      </p:sp>
    </p:spTree>
    <p:extLst>
      <p:ext uri="{BB962C8B-B14F-4D97-AF65-F5344CB8AC3E}">
        <p14:creationId xmlns:p14="http://schemas.microsoft.com/office/powerpoint/2010/main" val="3776586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4.</a:t>
            </a:r>
            <a:r>
              <a:rPr lang="zh-CN" altLang="en-US" sz="2800" dirty="0">
                <a:solidFill>
                  <a:srgbClr val="C00000"/>
                </a:solidFill>
              </a:rPr>
              <a:t>１　网络计划基本知识</a:t>
            </a:r>
          </a:p>
        </p:txBody>
      </p:sp>
      <p:sp>
        <p:nvSpPr>
          <p:cNvPr id="8" name="矩形 7">
            <a:extLst>
              <a:ext uri="{FF2B5EF4-FFF2-40B4-BE49-F238E27FC236}">
                <a16:creationId xmlns:a16="http://schemas.microsoft.com/office/drawing/2014/main" id="{302FB6B3-A855-44D2-884C-44502A1C7764}"/>
              </a:ext>
            </a:extLst>
          </p:cNvPr>
          <p:cNvSpPr/>
          <p:nvPr/>
        </p:nvSpPr>
        <p:spPr>
          <a:xfrm>
            <a:off x="1046379" y="2447778"/>
            <a:ext cx="9751761" cy="1274067"/>
          </a:xfrm>
          <a:prstGeom prst="rect">
            <a:avLst/>
          </a:prstGeom>
        </p:spPr>
        <p:txBody>
          <a:bodyPr wrap="square">
            <a:spAutoFit/>
          </a:bodyPr>
          <a:lstStyle/>
          <a:p>
            <a:pPr indent="452438">
              <a:lnSpc>
                <a:spcPct val="150000"/>
              </a:lnSpc>
            </a:pPr>
            <a:r>
              <a:rPr lang="en-US" altLang="zh-CN" dirty="0">
                <a:solidFill>
                  <a:srgbClr val="FF0000"/>
                </a:solidFill>
                <a:latin typeface="E-HZ"/>
              </a:rPr>
              <a:t>3</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按有无时间坐标刻度分类　</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有时间坐标和无时间坐标两种形式。 有时间坐标网络计划又称为时标网络计划。时标网络计划是指在网络图上附有时间刻度的网络计划。。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3778286"/>
            <a:ext cx="9751761" cy="2104872"/>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4. </a:t>
            </a:r>
            <a:r>
              <a:rPr lang="zh-CN" altLang="en-US" sz="1800" b="0" i="0" u="none" strike="noStrike" baseline="0" dirty="0">
                <a:solidFill>
                  <a:srgbClr val="FF0000"/>
                </a:solidFill>
                <a:latin typeface="E-HZ"/>
              </a:rPr>
              <a:t>按网络计划的表达方法分类</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双代号网络计划。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双代号时标网络计划。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单代号搭接网络计划。</a:t>
            </a: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a:t>
            </a:r>
            <a:r>
              <a:rPr lang="zh-CN" altLang="en-US" sz="2400" dirty="0"/>
              <a:t>１</a:t>
            </a:r>
            <a:r>
              <a:rPr lang="en-US" altLang="zh-CN" sz="2400" dirty="0"/>
              <a:t>.5</a:t>
            </a:r>
            <a:r>
              <a:rPr lang="zh-CN" altLang="en-US" sz="2400" dirty="0"/>
              <a:t>　网络计划的分类</a:t>
            </a:r>
          </a:p>
        </p:txBody>
      </p:sp>
    </p:spTree>
    <p:extLst>
      <p:ext uri="{BB962C8B-B14F-4D97-AF65-F5344CB8AC3E}">
        <p14:creationId xmlns:p14="http://schemas.microsoft.com/office/powerpoint/2010/main" val="1919123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2797561"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a:t>
            </a:r>
            <a:r>
              <a:rPr lang="zh-CN" altLang="en-US" sz="2800" dirty="0">
                <a:solidFill>
                  <a:srgbClr val="C00000"/>
                </a:solidFill>
              </a:rPr>
              <a:t>１　概　　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a:t>
            </a:r>
            <a:r>
              <a:rPr lang="zh-CN" altLang="en-US" sz="2400" dirty="0"/>
              <a:t>１</a:t>
            </a:r>
            <a:r>
              <a:rPr lang="en-US" altLang="zh-CN" sz="2400" dirty="0"/>
              <a:t>.1</a:t>
            </a:r>
            <a:r>
              <a:rPr lang="zh-CN" altLang="en-US" sz="2400" dirty="0"/>
              <a:t>　建筑工程施工组织与管理</a:t>
            </a:r>
          </a:p>
        </p:txBody>
      </p:sp>
      <p:sp>
        <p:nvSpPr>
          <p:cNvPr id="6" name="矩形 5"/>
          <p:cNvSpPr/>
          <p:nvPr/>
        </p:nvSpPr>
        <p:spPr>
          <a:xfrm>
            <a:off x="943637" y="2328443"/>
            <a:ext cx="9751761" cy="2520562"/>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建筑工程施工组织与管理是针对建筑工程施工的复杂性，研究工程建设的统筹安排与系统管理的客观规律的一门学科，它研究如何组织、计划一项拟建工程的全部施工，寻求最合理的组织与方法。施工组织的任务是根据建筑产品生产的技术经济特点，以及国家基本建设方针和各项具体的技术政策，实现工程建设计划和设计的要求，提供各阶段的施工准备工作内容，对人力、资金、材料、机械和施工方法等进行科学合理的安排，协调施工中各施工单位、各工种之间、资源与时间之间、各项资源之间的合理关系。</a:t>
            </a:r>
          </a:p>
        </p:txBody>
      </p:sp>
    </p:spTree>
    <p:extLst>
      <p:ext uri="{BB962C8B-B14F-4D97-AF65-F5344CB8AC3E}">
        <p14:creationId xmlns:p14="http://schemas.microsoft.com/office/powerpoint/2010/main" val="11276452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4158430"/>
            <a:ext cx="9751761" cy="1273875"/>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工艺关系和组织关系。          </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节点编号。</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箭线。                        </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虚箭线。</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节点。                        </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线路。</a:t>
            </a: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4.2.1</a:t>
            </a:r>
            <a:r>
              <a:rPr lang="zh-CN" altLang="en-US" sz="2400" dirty="0"/>
              <a:t>　双代号网络图的组成</a:t>
            </a:r>
          </a:p>
        </p:txBody>
      </p:sp>
      <p:pic>
        <p:nvPicPr>
          <p:cNvPr id="4" name="图片 3">
            <a:extLst>
              <a:ext uri="{FF2B5EF4-FFF2-40B4-BE49-F238E27FC236}">
                <a16:creationId xmlns:a16="http://schemas.microsoft.com/office/drawing/2014/main" id="{1332C1ED-2886-4760-9AF8-3DCB3F3F09B4}"/>
              </a:ext>
            </a:extLst>
          </p:cNvPr>
          <p:cNvPicPr>
            <a:picLocks noChangeAspect="1"/>
          </p:cNvPicPr>
          <p:nvPr/>
        </p:nvPicPr>
        <p:blipFill>
          <a:blip r:embed="rId2"/>
          <a:stretch>
            <a:fillRect/>
          </a:stretch>
        </p:blipFill>
        <p:spPr>
          <a:xfrm>
            <a:off x="2855123" y="2532719"/>
            <a:ext cx="5957797" cy="1523689"/>
          </a:xfrm>
          <a:prstGeom prst="rect">
            <a:avLst/>
          </a:prstGeom>
        </p:spPr>
      </p:pic>
    </p:spTree>
    <p:extLst>
      <p:ext uri="{BB962C8B-B14F-4D97-AF65-F5344CB8AC3E}">
        <p14:creationId xmlns:p14="http://schemas.microsoft.com/office/powerpoint/2010/main" val="41667632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2792062"/>
            <a:ext cx="9751761" cy="2935868"/>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双代号网络图应正确表达工作之间已定的逻辑关系。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双代号网络图中不得出现从一个节点出发，顺箭头方向又回到原出发点的循环回路。</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双代号网络图中，不得出现带双向箭头或无箭头的连线。</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双代号网络图中，不得出现无箭头节点或无箭尾节点的箭线。</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严禁在箭线上引入或引出箭线。</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应尽量避免网络图中工作箭线的交叉。</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网络图中应只有一个起点节点和一个终点节点。</a:t>
            </a: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4.2.2</a:t>
            </a:r>
            <a:r>
              <a:rPr lang="zh-CN" altLang="en-US" sz="2400" dirty="0"/>
              <a:t>　双代号网络图的绘制规则</a:t>
            </a:r>
          </a:p>
        </p:txBody>
      </p:sp>
    </p:spTree>
    <p:extLst>
      <p:ext uri="{BB962C8B-B14F-4D97-AF65-F5344CB8AC3E}">
        <p14:creationId xmlns:p14="http://schemas.microsoft.com/office/powerpoint/2010/main" val="41964827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2699595"/>
            <a:ext cx="10563802" cy="4182555"/>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HTK--GBK1-0"/>
              </a:rPr>
              <a:t>1. </a:t>
            </a:r>
            <a:r>
              <a:rPr lang="zh-CN" altLang="en-US" sz="1800" b="0" i="0" u="none" strike="noStrike" baseline="0" dirty="0">
                <a:solidFill>
                  <a:srgbClr val="FF0000"/>
                </a:solidFill>
                <a:latin typeface="FZHTK--GBK1-0"/>
              </a:rPr>
              <a:t>绘图步骤</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根据已知的紧前工作，确定出紧后工作，并自左至右先画出紧前工作，再画出紧后工作。</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若没有相同的紧后工作或只有相同的紧后工作，则没有虚箭线ꎻ 若既有相同的紧后工作，又有不同的紧后工作，则肯定有虚箭线。</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检査网络图中各施工过程之间的逻辑关系。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绘图要求</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遵守绘图的基本规则。</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遵守工作之间的逻辑关系</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工艺关系和组织关系。</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尽量减少不必要的箭线和节点。</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条理清楚，布局合理。</a:t>
            </a: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4.2.3</a:t>
            </a:r>
            <a:r>
              <a:rPr lang="zh-CN" altLang="en-US" sz="2400" dirty="0"/>
              <a:t>　绘图方法与要求</a:t>
            </a:r>
          </a:p>
        </p:txBody>
      </p:sp>
    </p:spTree>
    <p:extLst>
      <p:ext uri="{BB962C8B-B14F-4D97-AF65-F5344CB8AC3E}">
        <p14:creationId xmlns:p14="http://schemas.microsoft.com/office/powerpoint/2010/main" val="20427372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2699595"/>
            <a:ext cx="10563802" cy="4182363"/>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HTK--GBK1-0"/>
              </a:rPr>
              <a:t>1. </a:t>
            </a:r>
            <a:r>
              <a:rPr lang="zh-CN" altLang="en-US" sz="1800" b="0" i="0" u="none" strike="noStrike" baseline="0" dirty="0">
                <a:solidFill>
                  <a:srgbClr val="FF0000"/>
                </a:solidFill>
                <a:latin typeface="FZHTK--GBK1-0"/>
              </a:rPr>
              <a:t>时间参数的基本概念</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工作持续时间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工期</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网络计划中的时间参数</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按工作计算法</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计算工作的最早开始时间和最早完成时间。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确定网络计划的计划工期。</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计算工作的最迟完成时间和最迟开始时间。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计算工作的总时差。</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计算工作的自由时差。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确定关键工作和关键线路。</a:t>
            </a: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4.2.4</a:t>
            </a:r>
            <a:r>
              <a:rPr lang="zh-CN" altLang="en-US" sz="2400" dirty="0"/>
              <a:t>　时间参数的计算</a:t>
            </a:r>
          </a:p>
        </p:txBody>
      </p:sp>
      <p:pic>
        <p:nvPicPr>
          <p:cNvPr id="4" name="图片 3">
            <a:extLst>
              <a:ext uri="{FF2B5EF4-FFF2-40B4-BE49-F238E27FC236}">
                <a16:creationId xmlns:a16="http://schemas.microsoft.com/office/drawing/2014/main" id="{C0EE559C-64CE-46F7-839D-565E541BEB21}"/>
              </a:ext>
            </a:extLst>
          </p:cNvPr>
          <p:cNvPicPr>
            <a:picLocks noChangeAspect="1"/>
          </p:cNvPicPr>
          <p:nvPr/>
        </p:nvPicPr>
        <p:blipFill>
          <a:blip r:embed="rId2"/>
          <a:stretch>
            <a:fillRect/>
          </a:stretch>
        </p:blipFill>
        <p:spPr>
          <a:xfrm>
            <a:off x="8084585" y="4217168"/>
            <a:ext cx="3252013" cy="1705426"/>
          </a:xfrm>
          <a:prstGeom prst="rect">
            <a:avLst/>
          </a:prstGeom>
        </p:spPr>
      </p:pic>
    </p:spTree>
    <p:extLst>
      <p:ext uri="{BB962C8B-B14F-4D97-AF65-F5344CB8AC3E}">
        <p14:creationId xmlns:p14="http://schemas.microsoft.com/office/powerpoint/2010/main" val="5459081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2699595"/>
            <a:ext cx="10563802" cy="2935868"/>
          </a:xfrm>
          <a:prstGeom prst="rect">
            <a:avLst/>
          </a:prstGeom>
        </p:spPr>
        <p:txBody>
          <a:bodyPr wrap="square">
            <a:spAutoFit/>
          </a:bodyPr>
          <a:lstStyle/>
          <a:p>
            <a:pPr indent="452438">
              <a:lnSpc>
                <a:spcPct val="150000"/>
              </a:lnSpc>
            </a:pPr>
            <a:r>
              <a:rPr lang="en-US" altLang="zh-CN" dirty="0">
                <a:solidFill>
                  <a:srgbClr val="FF0000"/>
                </a:solidFill>
                <a:latin typeface="FZHTK--GBK1-0"/>
              </a:rPr>
              <a:t>3</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按节点计算法</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计算节点的最早时间。</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计算节点的最迟时间。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根据节点的最早时间和最迟时间判定工作的六个时间参数。</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确定关键工作和关键线路。</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4.2.4</a:t>
            </a:r>
            <a:r>
              <a:rPr lang="zh-CN" altLang="en-US" sz="2400" dirty="0"/>
              <a:t>　时间参数的计算</a:t>
            </a:r>
          </a:p>
        </p:txBody>
      </p:sp>
      <p:pic>
        <p:nvPicPr>
          <p:cNvPr id="5" name="图片 4">
            <a:extLst>
              <a:ext uri="{FF2B5EF4-FFF2-40B4-BE49-F238E27FC236}">
                <a16:creationId xmlns:a16="http://schemas.microsoft.com/office/drawing/2014/main" id="{2523F283-6EE0-4452-B915-B08EB849FDD9}"/>
              </a:ext>
            </a:extLst>
          </p:cNvPr>
          <p:cNvPicPr>
            <a:picLocks noChangeAspect="1"/>
          </p:cNvPicPr>
          <p:nvPr/>
        </p:nvPicPr>
        <p:blipFill>
          <a:blip r:embed="rId2"/>
          <a:stretch>
            <a:fillRect/>
          </a:stretch>
        </p:blipFill>
        <p:spPr>
          <a:xfrm>
            <a:off x="4375962" y="4956114"/>
            <a:ext cx="3433463" cy="1358697"/>
          </a:xfrm>
          <a:prstGeom prst="rect">
            <a:avLst/>
          </a:prstGeom>
        </p:spPr>
      </p:pic>
    </p:spTree>
    <p:extLst>
      <p:ext uri="{BB962C8B-B14F-4D97-AF65-F5344CB8AC3E}">
        <p14:creationId xmlns:p14="http://schemas.microsoft.com/office/powerpoint/2010/main" val="10174579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4.2</a:t>
            </a:r>
            <a:r>
              <a:rPr lang="zh-CN" altLang="en-US" sz="2800" dirty="0">
                <a:solidFill>
                  <a:srgbClr val="C00000"/>
                </a:solidFill>
              </a:rPr>
              <a:t>　双代号网络计划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958142" y="2699595"/>
            <a:ext cx="10563802" cy="3766865"/>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HTK--GBK1-0"/>
              </a:rPr>
              <a:t>4. </a:t>
            </a:r>
            <a:r>
              <a:rPr lang="zh-CN" altLang="en-US" sz="1800" b="0" i="0" u="none" strike="noStrike" baseline="0" dirty="0">
                <a:solidFill>
                  <a:srgbClr val="FF0000"/>
                </a:solidFill>
                <a:latin typeface="FZHTK--GBK1-0"/>
              </a:rPr>
              <a:t>按标号计算法</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网络计划起点节点的标号值为零。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其他节点的标号值应根据下面公式按节点编号从小到大的顺序逐个进行计算。</a:t>
            </a: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网络计划的计算工期就是网络计划终点节点的标号值。</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关键线路应从网络计划的终点节点开始，逆着箭线的方向按源节点确定。</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766186" y="212279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168087" y="2043599"/>
            <a:ext cx="6016475" cy="461665"/>
          </a:xfrm>
          <a:prstGeom prst="rect">
            <a:avLst/>
          </a:prstGeom>
        </p:spPr>
        <p:txBody>
          <a:bodyPr wrap="square">
            <a:spAutoFit/>
          </a:bodyPr>
          <a:lstStyle/>
          <a:p>
            <a:r>
              <a:rPr lang="en-US" altLang="zh-CN" sz="2400" dirty="0"/>
              <a:t>4.2.4</a:t>
            </a:r>
            <a:r>
              <a:rPr lang="zh-CN" altLang="en-US" sz="2400" dirty="0"/>
              <a:t>　时间参数的计算</a:t>
            </a:r>
          </a:p>
        </p:txBody>
      </p:sp>
      <p:pic>
        <p:nvPicPr>
          <p:cNvPr id="4" name="图片 3">
            <a:extLst>
              <a:ext uri="{FF2B5EF4-FFF2-40B4-BE49-F238E27FC236}">
                <a16:creationId xmlns:a16="http://schemas.microsoft.com/office/drawing/2014/main" id="{2D662B12-519B-42B2-A2F8-695D91002CAE}"/>
              </a:ext>
            </a:extLst>
          </p:cNvPr>
          <p:cNvPicPr>
            <a:picLocks noChangeAspect="1"/>
          </p:cNvPicPr>
          <p:nvPr/>
        </p:nvPicPr>
        <p:blipFill>
          <a:blip r:embed="rId2"/>
          <a:stretch>
            <a:fillRect/>
          </a:stretch>
        </p:blipFill>
        <p:spPr>
          <a:xfrm>
            <a:off x="4560305" y="4143528"/>
            <a:ext cx="2450831" cy="531214"/>
          </a:xfrm>
          <a:prstGeom prst="rect">
            <a:avLst/>
          </a:prstGeom>
        </p:spPr>
      </p:pic>
    </p:spTree>
    <p:extLst>
      <p:ext uri="{BB962C8B-B14F-4D97-AF65-F5344CB8AC3E}">
        <p14:creationId xmlns:p14="http://schemas.microsoft.com/office/powerpoint/2010/main" val="1636830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4.3</a:t>
            </a:r>
            <a:r>
              <a:rPr lang="zh-CN" altLang="en-US" sz="2800" dirty="0">
                <a:solidFill>
                  <a:srgbClr val="C00000"/>
                </a:solidFill>
              </a:rPr>
              <a:t>　单代号网络计划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855400" y="2340000"/>
            <a:ext cx="10563802" cy="4597862"/>
          </a:xfrm>
          <a:prstGeom prst="rect">
            <a:avLst/>
          </a:prstGeom>
        </p:spPr>
        <p:txBody>
          <a:bodyPr wrap="square">
            <a:spAutoFit/>
          </a:bodyPr>
          <a:lstStyle/>
          <a:p>
            <a:pPr indent="452438">
              <a:lnSpc>
                <a:spcPct val="150000"/>
              </a:lnSpc>
            </a:pP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单代号网络图的组成</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单代号网路图是由节点、箭线和线路３个基本要素组成。</a:t>
            </a:r>
          </a:p>
          <a:p>
            <a:pPr indent="452438">
              <a:lnSpc>
                <a:spcPct val="150000"/>
              </a:lnSpc>
            </a:pP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单代号网络图的绘图规则</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单代号网络图应正确表达已定的逻辑关系。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单代号网络图中不得出现回路。</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单代号网络图中不得出现双向箭头或无箭头的连线。</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单代号网络图中不得出现没有箭尾节点的箭线和没有箭头节点的箭线。</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绘制网络图时，箭线不宜交叉。 当交叉不可避免时，可以采用过桥法或指向法。</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单代号网络图应只有一个起点节点和一个终点节点；当网络图中有多个起点节点或终点节点时， 应在网络图的两端分别设置一个虚拟节点，作为该网络图的起点节点和终点节点。</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4.3.1</a:t>
            </a:r>
            <a:r>
              <a:rPr lang="zh-CN" altLang="en-US" sz="2400" dirty="0"/>
              <a:t>　单代号网络计划的绘制</a:t>
            </a:r>
          </a:p>
        </p:txBody>
      </p:sp>
    </p:spTree>
    <p:extLst>
      <p:ext uri="{BB962C8B-B14F-4D97-AF65-F5344CB8AC3E}">
        <p14:creationId xmlns:p14="http://schemas.microsoft.com/office/powerpoint/2010/main" val="32720606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557384" cy="523220"/>
          </a:xfrm>
          <a:prstGeom prst="rect">
            <a:avLst/>
          </a:prstGeom>
        </p:spPr>
        <p:txBody>
          <a:bodyPr wrap="none">
            <a:spAutoFit/>
          </a:bodyPr>
          <a:lstStyle/>
          <a:p>
            <a:r>
              <a:rPr lang="en-US" altLang="zh-CN" sz="2800" dirty="0">
                <a:solidFill>
                  <a:srgbClr val="C00000"/>
                </a:solidFill>
              </a:rPr>
              <a:t>4.3</a:t>
            </a:r>
            <a:r>
              <a:rPr lang="zh-CN" altLang="en-US" sz="2800" dirty="0">
                <a:solidFill>
                  <a:srgbClr val="C00000"/>
                </a:solidFill>
              </a:rPr>
              <a:t>　单代号网络计划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855400" y="2340000"/>
            <a:ext cx="10563802" cy="3351367"/>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计算最早开始时间和最早完成时间。</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计算相邻两项工作之间的时间间隔。</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确定网络计划的计划工期。</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计算工作的总时差。</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计算工作的自由时差。</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计算工作的最迟完成时间和最迟开始时间。</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确定网络计划的关键线路</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4.3.2</a:t>
            </a:r>
            <a:r>
              <a:rPr lang="zh-CN" altLang="en-US" sz="2400" dirty="0"/>
              <a:t>　单代号网络计划时间参数的计算</a:t>
            </a:r>
          </a:p>
        </p:txBody>
      </p:sp>
    </p:spTree>
    <p:extLst>
      <p:ext uri="{BB962C8B-B14F-4D97-AF65-F5344CB8AC3E}">
        <p14:creationId xmlns:p14="http://schemas.microsoft.com/office/powerpoint/2010/main" val="34414349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275529" cy="523220"/>
          </a:xfrm>
          <a:prstGeom prst="rect">
            <a:avLst/>
          </a:prstGeom>
        </p:spPr>
        <p:txBody>
          <a:bodyPr wrap="none">
            <a:spAutoFit/>
          </a:bodyPr>
          <a:lstStyle/>
          <a:p>
            <a:r>
              <a:rPr lang="en-US" altLang="zh-CN" sz="2800" dirty="0">
                <a:solidFill>
                  <a:srgbClr val="C00000"/>
                </a:solidFill>
              </a:rPr>
              <a:t>4.4</a:t>
            </a:r>
            <a:r>
              <a:rPr lang="zh-CN" altLang="en-US" sz="2800" dirty="0">
                <a:solidFill>
                  <a:srgbClr val="C00000"/>
                </a:solidFill>
              </a:rPr>
              <a:t>　双代号时标网络计划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810793" y="1713277"/>
            <a:ext cx="10563802" cy="4598054"/>
          </a:xfrm>
          <a:prstGeom prst="rect">
            <a:avLst/>
          </a:prstGeom>
        </p:spPr>
        <p:txBody>
          <a:bodyPr wrap="square">
            <a:spAutoFit/>
          </a:bodyPr>
          <a:lstStyle/>
          <a:p>
            <a:pPr indent="452438">
              <a:lnSpc>
                <a:spcPct val="150000"/>
              </a:lnSpc>
            </a:pP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双代号时标网络计划的特点</a:t>
            </a:r>
            <a:endParaRPr lang="en-US" altLang="zh-CN" sz="1800" b="0" i="0" u="none" strike="noStrike" baseline="0" dirty="0">
              <a:solidFill>
                <a:srgbClr val="FF0000"/>
              </a:solidFill>
              <a:latin typeface="FZHTK--GBK1-0"/>
            </a:endParaRPr>
          </a:p>
          <a:p>
            <a:pPr indent="452438">
              <a:lnSpc>
                <a:spcPct val="150000"/>
              </a:lnSpc>
            </a:pP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双代号时标网络计划的绘制</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间接法绘制。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直接法绘制。</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将网络计划的起点节点定位在时标计划表的起始刻度线上。</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按工作的持续时间绘制以网络计划起点节点为开始节点的工作箭线。</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除网络计划的起点节点外，其他节点必须在所有以该节点为完成节点的工作箭线都绘出后，定位在这些工作箭线中最迟的箭线末端。 当某些工作的箭线长度不足以到达该节点时ꎬ用波形线补足，箭头画于与该节点的连接处。</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当某个节点的位置确定以后，即可绘制以该节点为开始节点的工作箭线。</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利用上述方法从左至右依次确定其他各个节点的位置，直至绘出网络计划的终点节点。</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784094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4275529" cy="523220"/>
          </a:xfrm>
          <a:prstGeom prst="rect">
            <a:avLst/>
          </a:prstGeom>
        </p:spPr>
        <p:txBody>
          <a:bodyPr wrap="none">
            <a:spAutoFit/>
          </a:bodyPr>
          <a:lstStyle/>
          <a:p>
            <a:r>
              <a:rPr lang="en-US" altLang="zh-CN" sz="2800" dirty="0">
                <a:solidFill>
                  <a:srgbClr val="C00000"/>
                </a:solidFill>
              </a:rPr>
              <a:t>4.4</a:t>
            </a:r>
            <a:r>
              <a:rPr lang="zh-CN" altLang="en-US" sz="2800" dirty="0">
                <a:solidFill>
                  <a:srgbClr val="C00000"/>
                </a:solidFill>
              </a:rPr>
              <a:t>　双代号时标网络计划</a:t>
            </a:r>
          </a:p>
        </p:txBody>
      </p:sp>
      <p:sp>
        <p:nvSpPr>
          <p:cNvPr id="9" name="矩形 8">
            <a:extLst>
              <a:ext uri="{FF2B5EF4-FFF2-40B4-BE49-F238E27FC236}">
                <a16:creationId xmlns:a16="http://schemas.microsoft.com/office/drawing/2014/main" id="{D5BE2B21-9A74-4825-B162-B26547C7C55A}"/>
              </a:ext>
            </a:extLst>
          </p:cNvPr>
          <p:cNvSpPr/>
          <p:nvPr/>
        </p:nvSpPr>
        <p:spPr>
          <a:xfrm>
            <a:off x="810793" y="1713277"/>
            <a:ext cx="10563802" cy="3351367"/>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HTK--GBK1-0"/>
              </a:rPr>
              <a:t>3.</a:t>
            </a:r>
            <a:r>
              <a:rPr lang="zh-CN" altLang="en-US" sz="1800" b="0" i="0" u="none" strike="noStrike" baseline="0" dirty="0">
                <a:solidFill>
                  <a:srgbClr val="FF0000"/>
                </a:solidFill>
                <a:latin typeface="FZHTK--GBK1-0"/>
              </a:rPr>
              <a:t>时标网络计划关键线路和时间参数的确定</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关键线路和计算工期的确定。</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相邻两项工作之间时间间隔的确定。</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工作的六个时间参数的确定。</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工作最早开始时间和最早完成时间的确定。</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工作总时差的确定。</a:t>
            </a:r>
            <a:endParaRPr lang="en-US" altLang="zh-CN" dirty="0">
              <a:latin typeface="宋体" panose="02010600030101010101" pitchFamily="2" charset="-122"/>
              <a:ea typeface="宋体" panose="02010600030101010101" pitchFamily="2" charset="-122"/>
            </a:endParaRP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工作自由时差的确定。</a:t>
            </a:r>
          </a:p>
          <a:p>
            <a:pPr marL="342900" indent="109538">
              <a:lnSpc>
                <a:spcPct val="150000"/>
              </a:lnSpc>
              <a:buFont typeface="+mj-ea"/>
              <a:buAutoNum type="circleNumDbPlain"/>
            </a:pPr>
            <a:r>
              <a:rPr lang="zh-CN" altLang="en-US" dirty="0">
                <a:latin typeface="宋体" panose="02010600030101010101" pitchFamily="2" charset="-122"/>
                <a:ea typeface="宋体" panose="02010600030101010101" pitchFamily="2" charset="-122"/>
              </a:rPr>
              <a:t>工作最迟开始时间和最迟完成时间的确定。</a:t>
            </a:r>
          </a:p>
        </p:txBody>
      </p:sp>
    </p:spTree>
    <p:extLst>
      <p:ext uri="{BB962C8B-B14F-4D97-AF65-F5344CB8AC3E}">
        <p14:creationId xmlns:p14="http://schemas.microsoft.com/office/powerpoint/2010/main" val="3736088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434227"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.2</a:t>
            </a:r>
            <a:r>
              <a:rPr lang="zh-CN" altLang="en-US" sz="2800" dirty="0">
                <a:solidFill>
                  <a:srgbClr val="C00000"/>
                </a:solidFill>
              </a:rPr>
              <a:t>　建设程序与建筑产品</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1.2.</a:t>
            </a:r>
            <a:r>
              <a:rPr lang="zh-CN" altLang="en-US" sz="2400" dirty="0"/>
              <a:t>１　基本建设及其程序</a:t>
            </a:r>
          </a:p>
        </p:txBody>
      </p:sp>
      <p:sp>
        <p:nvSpPr>
          <p:cNvPr id="6" name="矩形 5"/>
          <p:cNvSpPr/>
          <p:nvPr/>
        </p:nvSpPr>
        <p:spPr>
          <a:xfrm>
            <a:off x="943637" y="2328443"/>
            <a:ext cx="9751761" cy="3351559"/>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基本建设</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基本建设包括固定资产的建筑和安装、固定资产的购置、其他基本建设工作。 具体形式体现为新建、扩建、改建、恢复和迁建等。</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solidFill>
                  <a:srgbClr val="FF0000"/>
                </a:solidFill>
                <a:latin typeface="E-HZ"/>
              </a:rPr>
              <a:t>２</a:t>
            </a:r>
            <a:r>
              <a:rPr lang="en-US" altLang="zh-CN" dirty="0">
                <a:solidFill>
                  <a:srgbClr val="FF0000"/>
                </a:solidFill>
                <a:latin typeface="E-HZ"/>
              </a:rPr>
              <a:t>. </a:t>
            </a:r>
            <a:r>
              <a:rPr lang="zh-CN" altLang="en-US" dirty="0">
                <a:solidFill>
                  <a:srgbClr val="FF0000"/>
                </a:solidFill>
                <a:latin typeface="E-HZ"/>
              </a:rPr>
              <a:t>基本建设程序</a:t>
            </a:r>
          </a:p>
          <a:p>
            <a:pPr indent="452438">
              <a:lnSpc>
                <a:spcPct val="150000"/>
              </a:lnSpc>
            </a:pPr>
            <a:r>
              <a:rPr lang="zh-CN" altLang="en-US" dirty="0">
                <a:latin typeface="宋体" panose="02010600030101010101" pitchFamily="2" charset="-122"/>
                <a:ea typeface="宋体" panose="02010600030101010101" pitchFamily="2" charset="-122"/>
              </a:rPr>
              <a:t>基本建设程序是指建设项目在整个建设过程中各项工作必须遵循的先后顺序，也是建设项目在整个建设过程中必须遵循的客观规律。 一般划分为项目建议书阶段、可行性研究阶段、设计阶段、施工准备阶段、施工阶段、生产准备阶段、竣工验收交付使用阶段和项目后评价阶段８ 个步骤。</a:t>
            </a:r>
          </a:p>
        </p:txBody>
      </p:sp>
    </p:spTree>
    <p:extLst>
      <p:ext uri="{BB962C8B-B14F-4D97-AF65-F5344CB8AC3E}">
        <p14:creationId xmlns:p14="http://schemas.microsoft.com/office/powerpoint/2010/main" val="4786166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198311" cy="523220"/>
          </a:xfrm>
          <a:prstGeom prst="rect">
            <a:avLst/>
          </a:prstGeom>
        </p:spPr>
        <p:txBody>
          <a:bodyPr wrap="none">
            <a:spAutoFit/>
          </a:bodyPr>
          <a:lstStyle/>
          <a:p>
            <a:r>
              <a:rPr lang="en-US" altLang="zh-CN" sz="2800" dirty="0">
                <a:solidFill>
                  <a:srgbClr val="C00000"/>
                </a:solidFill>
              </a:rPr>
              <a:t>4.5</a:t>
            </a:r>
            <a:r>
              <a:rPr lang="zh-CN" altLang="en-US" sz="2800" dirty="0">
                <a:solidFill>
                  <a:srgbClr val="C00000"/>
                </a:solidFill>
              </a:rPr>
              <a:t>　网络计划优化</a:t>
            </a:r>
          </a:p>
        </p:txBody>
      </p:sp>
      <p:sp>
        <p:nvSpPr>
          <p:cNvPr id="9" name="矩形 8">
            <a:extLst>
              <a:ext uri="{FF2B5EF4-FFF2-40B4-BE49-F238E27FC236}">
                <a16:creationId xmlns:a16="http://schemas.microsoft.com/office/drawing/2014/main" id="{D5BE2B21-9A74-4825-B162-B26547C7C55A}"/>
              </a:ext>
            </a:extLst>
          </p:cNvPr>
          <p:cNvSpPr/>
          <p:nvPr/>
        </p:nvSpPr>
        <p:spPr>
          <a:xfrm>
            <a:off x="855400" y="2340000"/>
            <a:ext cx="10563802" cy="1274067"/>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工期优化是指网络计划的计算工期不满足要求工期时，通过压缩关键工作的持续时间以满足要求工期目标的过程。 在工期优化过程中，不能将关键工作压缩成非关键工作。 当工期优化过程中出现多条关键线路时，必须将各条关键线路的总持续时间压缩相同数值，否则不能有效地缩短工期。</a:t>
            </a:r>
            <a:endParaRPr lang="en-US" altLang="zh-CN" dirty="0">
              <a:latin typeface="宋体" panose="02010600030101010101" pitchFamily="2" charset="-122"/>
              <a:ea typeface="宋体" panose="02010600030101010101" pitchFamily="2" charset="-122"/>
            </a:endParaRP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4.5.1</a:t>
            </a:r>
            <a:r>
              <a:rPr lang="zh-CN" altLang="en-US" sz="2400" dirty="0"/>
              <a:t>　工期优化</a:t>
            </a:r>
          </a:p>
        </p:txBody>
      </p:sp>
      <p:sp>
        <p:nvSpPr>
          <p:cNvPr id="7" name="矩形 6">
            <a:extLst>
              <a:ext uri="{FF2B5EF4-FFF2-40B4-BE49-F238E27FC236}">
                <a16:creationId xmlns:a16="http://schemas.microsoft.com/office/drawing/2014/main" id="{E45B9561-0E23-420A-B442-705E5D27AE87}"/>
              </a:ext>
            </a:extLst>
          </p:cNvPr>
          <p:cNvSpPr/>
          <p:nvPr/>
        </p:nvSpPr>
        <p:spPr>
          <a:xfrm>
            <a:off x="810793" y="4641411"/>
            <a:ext cx="10563802" cy="858568"/>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费用优化又称工期成本优化，是指寻求工程总成本最低时的工期安排，或按要求工期寻求最低成本的计划安排过程。</a:t>
            </a:r>
            <a:endParaRPr lang="en-US" altLang="zh-CN" dirty="0">
              <a:latin typeface="宋体" panose="02010600030101010101" pitchFamily="2" charset="-122"/>
              <a:ea typeface="宋体" panose="02010600030101010101" pitchFamily="2" charset="-122"/>
            </a:endParaRPr>
          </a:p>
        </p:txBody>
      </p:sp>
      <p:sp>
        <p:nvSpPr>
          <p:cNvPr id="8" name="椭圆 7">
            <a:extLst>
              <a:ext uri="{FF2B5EF4-FFF2-40B4-BE49-F238E27FC236}">
                <a16:creationId xmlns:a16="http://schemas.microsoft.com/office/drawing/2014/main" id="{962D1B04-79D2-484F-95F9-6ADE60B74061}"/>
              </a:ext>
            </a:extLst>
          </p:cNvPr>
          <p:cNvSpPr/>
          <p:nvPr/>
        </p:nvSpPr>
        <p:spPr>
          <a:xfrm>
            <a:off x="663444" y="4000061"/>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EBABFBDE-08DC-486F-A7F9-76204F6D79E6}"/>
              </a:ext>
            </a:extLst>
          </p:cNvPr>
          <p:cNvSpPr/>
          <p:nvPr/>
        </p:nvSpPr>
        <p:spPr>
          <a:xfrm>
            <a:off x="1065345" y="3920863"/>
            <a:ext cx="6016475" cy="461665"/>
          </a:xfrm>
          <a:prstGeom prst="rect">
            <a:avLst/>
          </a:prstGeom>
        </p:spPr>
        <p:txBody>
          <a:bodyPr wrap="square">
            <a:spAutoFit/>
          </a:bodyPr>
          <a:lstStyle/>
          <a:p>
            <a:r>
              <a:rPr lang="en-US" altLang="zh-CN" sz="2400" dirty="0"/>
              <a:t>4.5.2</a:t>
            </a:r>
            <a:r>
              <a:rPr lang="zh-CN" altLang="en-US" sz="2400" dirty="0"/>
              <a:t>　费用优化</a:t>
            </a:r>
          </a:p>
        </p:txBody>
      </p:sp>
    </p:spTree>
    <p:extLst>
      <p:ext uri="{BB962C8B-B14F-4D97-AF65-F5344CB8AC3E}">
        <p14:creationId xmlns:p14="http://schemas.microsoft.com/office/powerpoint/2010/main" val="20571636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198311" cy="523220"/>
          </a:xfrm>
          <a:prstGeom prst="rect">
            <a:avLst/>
          </a:prstGeom>
        </p:spPr>
        <p:txBody>
          <a:bodyPr wrap="none">
            <a:spAutoFit/>
          </a:bodyPr>
          <a:lstStyle/>
          <a:p>
            <a:r>
              <a:rPr lang="en-US" altLang="zh-CN" sz="2800" dirty="0">
                <a:solidFill>
                  <a:srgbClr val="C00000"/>
                </a:solidFill>
              </a:rPr>
              <a:t>4.5</a:t>
            </a:r>
            <a:r>
              <a:rPr lang="zh-CN" altLang="en-US" sz="2800" dirty="0">
                <a:solidFill>
                  <a:srgbClr val="C00000"/>
                </a:solidFill>
              </a:rPr>
              <a:t>　网络计划优化</a:t>
            </a: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4.5.3</a:t>
            </a:r>
            <a:r>
              <a:rPr lang="zh-CN" altLang="en-US" sz="2400" dirty="0"/>
              <a:t>　资源优化</a:t>
            </a:r>
          </a:p>
        </p:txBody>
      </p:sp>
      <p:sp>
        <p:nvSpPr>
          <p:cNvPr id="7" name="矩形 6">
            <a:extLst>
              <a:ext uri="{FF2B5EF4-FFF2-40B4-BE49-F238E27FC236}">
                <a16:creationId xmlns:a16="http://schemas.microsoft.com/office/drawing/2014/main" id="{E45B9561-0E23-420A-B442-705E5D27AE87}"/>
              </a:ext>
            </a:extLst>
          </p:cNvPr>
          <p:cNvSpPr/>
          <p:nvPr/>
        </p:nvSpPr>
        <p:spPr>
          <a:xfrm>
            <a:off x="663444" y="2252917"/>
            <a:ext cx="10563802" cy="4597862"/>
          </a:xfrm>
          <a:prstGeom prst="rect">
            <a:avLst/>
          </a:prstGeom>
        </p:spPr>
        <p:txBody>
          <a:bodyPr wrap="square">
            <a:spAutoFit/>
          </a:bodyPr>
          <a:lstStyle/>
          <a:p>
            <a:pPr indent="452438">
              <a:lnSpc>
                <a:spcPct val="150000"/>
              </a:lnSpc>
            </a:pP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“资源有限、工期最短”的优化</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按照各项工作的最早开始时间安排进度计划，并计算网络计划每个时间单位的资源需用量。</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从计划开始日期起，逐个检查每个时段的资源需用量是否超过所能供应的资源限量。如果均满足资源限量的要求，则可行优化方案编制完成，否则转入下一步进行计划的调整。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分析超过资源限量的时段。 如果在该时段内有几项工作平行作业，则采取将一项工作安排在与之平行的另一项工作之后进行的方法，以降低该时段的资源需用量。</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对调整后的网络计划安排重新计算每个时间单位的资源需用量。</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重复上述步骤</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至</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，直至网络计划整个工期范围内每个时间单位的资源需用量均满足资源向量为止。</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FZ"/>
              </a:rPr>
              <a:t>“</a:t>
            </a:r>
            <a:r>
              <a:rPr lang="zh-CN" altLang="en-US" sz="1800" b="0" i="0" u="none" strike="noStrike" baseline="0" dirty="0">
                <a:solidFill>
                  <a:srgbClr val="FF0000"/>
                </a:solidFill>
                <a:latin typeface="FZHTK--GBK1-0"/>
              </a:rPr>
              <a:t>工期固定</a:t>
            </a:r>
            <a:r>
              <a:rPr lang="zh-CN" altLang="en-US" sz="1800" b="0" i="0" u="none" strike="noStrike" baseline="0" dirty="0">
                <a:solidFill>
                  <a:srgbClr val="FF0000"/>
                </a:solidFill>
                <a:latin typeface="E-FZ"/>
              </a:rPr>
              <a:t>、</a:t>
            </a:r>
            <a:r>
              <a:rPr lang="zh-CN" altLang="en-US" sz="1800" b="0" i="0" u="none" strike="noStrike" baseline="0" dirty="0">
                <a:solidFill>
                  <a:srgbClr val="FF0000"/>
                </a:solidFill>
                <a:latin typeface="FZHTK--GBK1-0"/>
              </a:rPr>
              <a:t>资源均衡</a:t>
            </a:r>
            <a:r>
              <a:rPr lang="zh-CN" altLang="en-US" sz="1800" b="0" i="0" u="none" strike="noStrike" baseline="0" dirty="0">
                <a:solidFill>
                  <a:srgbClr val="FF0000"/>
                </a:solidFill>
                <a:latin typeface="E-FZ"/>
              </a:rPr>
              <a:t>”</a:t>
            </a:r>
            <a:r>
              <a:rPr lang="zh-CN" altLang="en-US" sz="1800" b="0" i="0" u="none" strike="noStrike" baseline="0" dirty="0">
                <a:solidFill>
                  <a:srgbClr val="FF0000"/>
                </a:solidFill>
                <a:latin typeface="FZHTK--GBK1-0"/>
              </a:rPr>
              <a:t>的优化</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方差值最小法、极差值最小法、削高峰法</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680748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198311" cy="523220"/>
          </a:xfrm>
          <a:prstGeom prst="rect">
            <a:avLst/>
          </a:prstGeom>
        </p:spPr>
        <p:txBody>
          <a:bodyPr wrap="none">
            <a:spAutoFit/>
          </a:bodyPr>
          <a:lstStyle/>
          <a:p>
            <a:r>
              <a:rPr lang="en-US" altLang="zh-CN" sz="2800" dirty="0">
                <a:solidFill>
                  <a:srgbClr val="C00000"/>
                </a:solidFill>
              </a:rPr>
              <a:t>4.6</a:t>
            </a:r>
            <a:r>
              <a:rPr lang="zh-CN" altLang="en-US" sz="2800" dirty="0">
                <a:solidFill>
                  <a:srgbClr val="C00000"/>
                </a:solidFill>
              </a:rPr>
              <a:t>　网络计划控制</a:t>
            </a: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4.6.1</a:t>
            </a:r>
            <a:r>
              <a:rPr lang="zh-CN" altLang="en-US" sz="2400" dirty="0"/>
              <a:t>　网络计划的检查</a:t>
            </a:r>
          </a:p>
        </p:txBody>
      </p:sp>
      <p:sp>
        <p:nvSpPr>
          <p:cNvPr id="7" name="矩形 6">
            <a:extLst>
              <a:ext uri="{FF2B5EF4-FFF2-40B4-BE49-F238E27FC236}">
                <a16:creationId xmlns:a16="http://schemas.microsoft.com/office/drawing/2014/main" id="{E45B9561-0E23-420A-B442-705E5D27AE87}"/>
              </a:ext>
            </a:extLst>
          </p:cNvPr>
          <p:cNvSpPr/>
          <p:nvPr/>
        </p:nvSpPr>
        <p:spPr>
          <a:xfrm>
            <a:off x="663444" y="2252917"/>
            <a:ext cx="10563802" cy="4182555"/>
          </a:xfrm>
          <a:prstGeom prst="rect">
            <a:avLst/>
          </a:prstGeom>
        </p:spPr>
        <p:txBody>
          <a:bodyPr wrap="square">
            <a:spAutoFit/>
          </a:bodyPr>
          <a:lstStyle/>
          <a:p>
            <a:pPr indent="452438">
              <a:lnSpc>
                <a:spcPct val="150000"/>
              </a:lnSpc>
            </a:pP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前锋线比较法</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前锋线比较法是通过绘制某检查时刻工程项目实际进度前锋线，进行工程实际进度与计划进度比较的方法，它主要适用于时标网络计划。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采用前锋线比较法的步骤</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实际进度与计划进度的比较</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Ｓ </a:t>
            </a:r>
            <a:r>
              <a:rPr lang="zh-CN" altLang="en-US" sz="1800" b="0" i="0" u="none" strike="noStrike" baseline="0" dirty="0">
                <a:solidFill>
                  <a:srgbClr val="FF0000"/>
                </a:solidFill>
                <a:latin typeface="FZHTK--GBK1-0"/>
              </a:rPr>
              <a:t>形曲线比较法</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Ｓ 形曲线是一个以横坐标表示时间、纵坐标表示任务量完成情况的曲线图。</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３</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列表比较法</a:t>
            </a:r>
            <a:r>
              <a:rPr lang="zh-CN" altLang="en-US" sz="1800" b="0" i="0" u="none" strike="noStrike" baseline="0" dirty="0">
                <a:solidFill>
                  <a:srgbClr val="FF0000"/>
                </a:solidFill>
                <a:latin typeface="E-HZ"/>
              </a:rPr>
              <a:t>　</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该方法是记录检查时正在进行的工作名称和已进行的天数，然后列表计算有关参数，根据原有总时差和尚有总时差判断实际进度与计划进度的比较方法。</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999260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198311" cy="523220"/>
          </a:xfrm>
          <a:prstGeom prst="rect">
            <a:avLst/>
          </a:prstGeom>
        </p:spPr>
        <p:txBody>
          <a:bodyPr wrap="none">
            <a:spAutoFit/>
          </a:bodyPr>
          <a:lstStyle/>
          <a:p>
            <a:r>
              <a:rPr lang="en-US" altLang="zh-CN" sz="2800" dirty="0">
                <a:solidFill>
                  <a:srgbClr val="C00000"/>
                </a:solidFill>
              </a:rPr>
              <a:t>4.6</a:t>
            </a:r>
            <a:r>
              <a:rPr lang="zh-CN" altLang="en-US" sz="2800" dirty="0">
                <a:solidFill>
                  <a:srgbClr val="C00000"/>
                </a:solidFill>
              </a:rPr>
              <a:t>　网络计划控制</a:t>
            </a: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4.6.2</a:t>
            </a:r>
            <a:r>
              <a:rPr lang="zh-CN" altLang="en-US" sz="2400" dirty="0"/>
              <a:t>　网络计划的调整</a:t>
            </a:r>
          </a:p>
        </p:txBody>
      </p:sp>
      <p:sp>
        <p:nvSpPr>
          <p:cNvPr id="7" name="矩形 6">
            <a:extLst>
              <a:ext uri="{FF2B5EF4-FFF2-40B4-BE49-F238E27FC236}">
                <a16:creationId xmlns:a16="http://schemas.microsoft.com/office/drawing/2014/main" id="{E45B9561-0E23-420A-B442-705E5D27AE87}"/>
              </a:ext>
            </a:extLst>
          </p:cNvPr>
          <p:cNvSpPr/>
          <p:nvPr/>
        </p:nvSpPr>
        <p:spPr>
          <a:xfrm>
            <a:off x="663444" y="2252917"/>
            <a:ext cx="10563802" cy="4182363"/>
          </a:xfrm>
          <a:prstGeom prst="rect">
            <a:avLst/>
          </a:prstGeom>
        </p:spPr>
        <p:txBody>
          <a:bodyPr wrap="square">
            <a:spAutoFit/>
          </a:bodyPr>
          <a:lstStyle/>
          <a:p>
            <a:pPr indent="452438">
              <a:lnSpc>
                <a:spcPct val="150000"/>
              </a:lnSpc>
            </a:pP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分析进度偏差的原因</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工期及相关计划的失误。</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工程条件的变化</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管理过程中的失误。</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其他原因。例如，由于采取其他调整措施造成工期的拖延，如设计的变更、因质量问题的返工、实施方案的修改。</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分析进度偏差后对后续工作及总工期的影响</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分析出现进度偏差的工作是否为关键工作。</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分析进度偏差是否超过总时差。</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分析进度偏差是否超过自由时差。</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5849512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4    </a:t>
            </a:r>
            <a:r>
              <a:rPr lang="zh-CN" altLang="en-US" sz="3200" b="0" dirty="0">
                <a:solidFill>
                  <a:schemeClr val="tx1"/>
                </a:solidFill>
              </a:rPr>
              <a:t>网络计划技术</a:t>
            </a:r>
          </a:p>
          <a:p>
            <a:endParaRPr lang="zh-CN" altLang="en-US" sz="3200" b="0" dirty="0">
              <a:solidFill>
                <a:schemeClr val="tx1"/>
              </a:solidFill>
            </a:endParaRPr>
          </a:p>
        </p:txBody>
      </p:sp>
      <p:sp>
        <p:nvSpPr>
          <p:cNvPr id="3" name="矩形 2"/>
          <p:cNvSpPr/>
          <p:nvPr/>
        </p:nvSpPr>
        <p:spPr>
          <a:xfrm>
            <a:off x="663444" y="912812"/>
            <a:ext cx="3198311" cy="523220"/>
          </a:xfrm>
          <a:prstGeom prst="rect">
            <a:avLst/>
          </a:prstGeom>
        </p:spPr>
        <p:txBody>
          <a:bodyPr wrap="none">
            <a:spAutoFit/>
          </a:bodyPr>
          <a:lstStyle/>
          <a:p>
            <a:r>
              <a:rPr lang="en-US" altLang="zh-CN" sz="2800" dirty="0">
                <a:solidFill>
                  <a:srgbClr val="C00000"/>
                </a:solidFill>
              </a:rPr>
              <a:t>4.6</a:t>
            </a:r>
            <a:r>
              <a:rPr lang="zh-CN" altLang="en-US" sz="2800" dirty="0">
                <a:solidFill>
                  <a:srgbClr val="C00000"/>
                </a:solidFill>
              </a:rPr>
              <a:t>　网络计划控制</a:t>
            </a:r>
          </a:p>
        </p:txBody>
      </p:sp>
      <p:sp>
        <p:nvSpPr>
          <p:cNvPr id="10" name="椭圆 9">
            <a:extLst>
              <a:ext uri="{FF2B5EF4-FFF2-40B4-BE49-F238E27FC236}">
                <a16:creationId xmlns:a16="http://schemas.microsoft.com/office/drawing/2014/main" id="{7519899A-591C-4D23-B37D-499397D1D6C3}"/>
              </a:ext>
            </a:extLst>
          </p:cNvPr>
          <p:cNvSpPr/>
          <p:nvPr/>
        </p:nvSpPr>
        <p:spPr>
          <a:xfrm>
            <a:off x="663444" y="1763202"/>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F9DF7A5F-C9D3-47DD-ACB9-701F6FB0169F}"/>
              </a:ext>
            </a:extLst>
          </p:cNvPr>
          <p:cNvSpPr/>
          <p:nvPr/>
        </p:nvSpPr>
        <p:spPr>
          <a:xfrm>
            <a:off x="1065345" y="1684004"/>
            <a:ext cx="6016475" cy="461665"/>
          </a:xfrm>
          <a:prstGeom prst="rect">
            <a:avLst/>
          </a:prstGeom>
        </p:spPr>
        <p:txBody>
          <a:bodyPr wrap="square">
            <a:spAutoFit/>
          </a:bodyPr>
          <a:lstStyle/>
          <a:p>
            <a:r>
              <a:rPr lang="en-US" altLang="zh-CN" sz="2400" dirty="0"/>
              <a:t>4.6.2</a:t>
            </a:r>
            <a:r>
              <a:rPr lang="zh-CN" altLang="en-US" sz="2400" dirty="0"/>
              <a:t>　网络计划的调整</a:t>
            </a:r>
          </a:p>
        </p:txBody>
      </p:sp>
      <p:sp>
        <p:nvSpPr>
          <p:cNvPr id="7" name="矩形 6">
            <a:extLst>
              <a:ext uri="{FF2B5EF4-FFF2-40B4-BE49-F238E27FC236}">
                <a16:creationId xmlns:a16="http://schemas.microsoft.com/office/drawing/2014/main" id="{E45B9561-0E23-420A-B442-705E5D27AE87}"/>
              </a:ext>
            </a:extLst>
          </p:cNvPr>
          <p:cNvSpPr/>
          <p:nvPr/>
        </p:nvSpPr>
        <p:spPr>
          <a:xfrm>
            <a:off x="663444" y="2252917"/>
            <a:ext cx="10563802" cy="4182363"/>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HTK--GBK1-0"/>
              </a:rPr>
              <a:t>3. </a:t>
            </a:r>
            <a:r>
              <a:rPr lang="zh-CN" altLang="en-US" sz="1800" b="0" i="0" u="none" strike="noStrike" baseline="0" dirty="0">
                <a:solidFill>
                  <a:srgbClr val="FF0000"/>
                </a:solidFill>
                <a:latin typeface="FZHTK--GBK1-0"/>
              </a:rPr>
              <a:t>施工进度计划的调整方法</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增加资源收入</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改变某些工作间的逻辑关系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资源供应的调整</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增减工作范围。</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提高劳动生产率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将部分任务转移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将一些工作包合并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E-HZ"/>
              </a:rPr>
              <a:t>4. </a:t>
            </a:r>
            <a:r>
              <a:rPr lang="zh-CN" altLang="en-US" sz="1800" b="0" i="0" u="none" strike="noStrike" baseline="0" dirty="0">
                <a:solidFill>
                  <a:srgbClr val="FF0000"/>
                </a:solidFill>
                <a:latin typeface="E-HZ"/>
              </a:rPr>
              <a:t>施工进度控制的措施</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施工进度控制采取的主要措施有组织措施、技术措施、合同措施、经济措施和信息管理措施等。</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951356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5</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769441"/>
          </a:xfrm>
        </p:spPr>
        <p:txBody>
          <a:bodyPr/>
          <a:lstStyle/>
          <a:p>
            <a:r>
              <a:rPr lang="zh-CN" altLang="en-US" dirty="0"/>
              <a:t>施工组织设计</a:t>
            </a:r>
          </a:p>
        </p:txBody>
      </p:sp>
    </p:spTree>
    <p:extLst>
      <p:ext uri="{BB962C8B-B14F-4D97-AF65-F5344CB8AC3E}">
        <p14:creationId xmlns:p14="http://schemas.microsoft.com/office/powerpoint/2010/main" val="34909379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5.</a:t>
            </a:r>
            <a:r>
              <a:rPr lang="zh-CN" altLang="en-US" sz="2400" dirty="0"/>
              <a:t>１</a:t>
            </a:r>
            <a:r>
              <a:rPr lang="en-US" altLang="zh-CN" sz="2400" dirty="0"/>
              <a:t>.1</a:t>
            </a:r>
            <a:r>
              <a:rPr lang="zh-CN" altLang="en-US" sz="2400" dirty="0"/>
              <a:t>　概述</a:t>
            </a:r>
          </a:p>
        </p:txBody>
      </p:sp>
      <p:sp>
        <p:nvSpPr>
          <p:cNvPr id="6" name="矩形 5"/>
          <p:cNvSpPr/>
          <p:nvPr/>
        </p:nvSpPr>
        <p:spPr>
          <a:xfrm>
            <a:off x="943637" y="2328443"/>
            <a:ext cx="9751761" cy="376705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施工组织总设计的编制内容</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①编制依据。</a:t>
            </a:r>
          </a:p>
          <a:p>
            <a:pPr indent="452438">
              <a:lnSpc>
                <a:spcPct val="150000"/>
              </a:lnSpc>
            </a:pPr>
            <a:r>
              <a:rPr lang="zh-CN" altLang="en-US" dirty="0">
                <a:latin typeface="宋体" panose="02010600030101010101" pitchFamily="2" charset="-122"/>
                <a:ea typeface="宋体" panose="02010600030101010101" pitchFamily="2" charset="-122"/>
              </a:rPr>
              <a:t>②工程项目概况。</a:t>
            </a:r>
          </a:p>
          <a:p>
            <a:pPr indent="452438">
              <a:lnSpc>
                <a:spcPct val="150000"/>
              </a:lnSpc>
            </a:pPr>
            <a:r>
              <a:rPr lang="zh-CN" altLang="en-US" dirty="0">
                <a:latin typeface="宋体" panose="02010600030101010101" pitchFamily="2" charset="-122"/>
                <a:ea typeface="宋体" panose="02010600030101010101" pitchFamily="2" charset="-122"/>
              </a:rPr>
              <a:t>③施工部署及主要项目的施工方案。</a:t>
            </a:r>
          </a:p>
          <a:p>
            <a:pPr indent="452438">
              <a:lnSpc>
                <a:spcPct val="150000"/>
              </a:lnSpc>
            </a:pPr>
            <a:r>
              <a:rPr lang="zh-CN" altLang="en-US" dirty="0">
                <a:latin typeface="宋体" panose="02010600030101010101" pitchFamily="2" charset="-122"/>
                <a:ea typeface="宋体" panose="02010600030101010101" pitchFamily="2" charset="-122"/>
              </a:rPr>
              <a:t>④施工总进度计划。</a:t>
            </a:r>
          </a:p>
          <a:p>
            <a:pPr indent="452438">
              <a:lnSpc>
                <a:spcPct val="150000"/>
              </a:lnSpc>
            </a:pPr>
            <a:r>
              <a:rPr lang="zh-CN" altLang="en-US" dirty="0">
                <a:latin typeface="宋体" panose="02010600030101010101" pitchFamily="2" charset="-122"/>
                <a:ea typeface="宋体" panose="02010600030101010101" pitchFamily="2" charset="-122"/>
              </a:rPr>
              <a:t>⑤总体施工准备。</a:t>
            </a:r>
          </a:p>
          <a:p>
            <a:pPr indent="452438">
              <a:lnSpc>
                <a:spcPct val="150000"/>
              </a:lnSpc>
            </a:pPr>
            <a:r>
              <a:rPr lang="zh-CN" altLang="en-US" dirty="0">
                <a:latin typeface="宋体" panose="02010600030101010101" pitchFamily="2" charset="-122"/>
                <a:ea typeface="宋体" panose="02010600030101010101" pitchFamily="2" charset="-122"/>
              </a:rPr>
              <a:t>⑥主要资源配置计划。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⑦施工总平面布置。</a:t>
            </a:r>
          </a:p>
          <a:p>
            <a:pPr indent="452438">
              <a:lnSpc>
                <a:spcPct val="150000"/>
              </a:lnSpc>
            </a:pPr>
            <a:r>
              <a:rPr lang="zh-CN" altLang="en-US" dirty="0">
                <a:latin typeface="宋体" panose="02010600030101010101" pitchFamily="2" charset="-122"/>
                <a:ea typeface="宋体" panose="02010600030101010101" pitchFamily="2" charset="-122"/>
              </a:rPr>
              <a:t>⑧目标管理计划及技术经济指标。</a:t>
            </a:r>
          </a:p>
        </p:txBody>
      </p:sp>
    </p:spTree>
    <p:extLst>
      <p:ext uri="{BB962C8B-B14F-4D97-AF65-F5344CB8AC3E}">
        <p14:creationId xmlns:p14="http://schemas.microsoft.com/office/powerpoint/2010/main" val="27876740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5.</a:t>
            </a:r>
            <a:r>
              <a:rPr lang="zh-CN" altLang="en-US" sz="2400" dirty="0"/>
              <a:t>１</a:t>
            </a:r>
            <a:r>
              <a:rPr lang="en-US" altLang="zh-CN" sz="2400" dirty="0"/>
              <a:t>.1</a:t>
            </a:r>
            <a:r>
              <a:rPr lang="zh-CN" altLang="en-US" sz="2400" dirty="0"/>
              <a:t>　概述</a:t>
            </a:r>
          </a:p>
        </p:txBody>
      </p:sp>
      <p:sp>
        <p:nvSpPr>
          <p:cNvPr id="6" name="矩形 5"/>
          <p:cNvSpPr/>
          <p:nvPr/>
        </p:nvSpPr>
        <p:spPr>
          <a:xfrm>
            <a:off x="943637" y="2328443"/>
            <a:ext cx="9751761" cy="2935868"/>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编制依据</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计划文件及有关合同。</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设计文件及有关资料。</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施工组织纲要 </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现行规范、规程和有关规定</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工程勘察和技术经济资料</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类似建设项目的施工组织总设计和有关总结资料</a:t>
            </a:r>
          </a:p>
        </p:txBody>
      </p:sp>
    </p:spTree>
    <p:extLst>
      <p:ext uri="{BB962C8B-B14F-4D97-AF65-F5344CB8AC3E}">
        <p14:creationId xmlns:p14="http://schemas.microsoft.com/office/powerpoint/2010/main" val="24120852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5.</a:t>
            </a:r>
            <a:r>
              <a:rPr lang="zh-CN" altLang="en-US" sz="2400" dirty="0"/>
              <a:t>１</a:t>
            </a:r>
            <a:r>
              <a:rPr lang="en-US" altLang="zh-CN" sz="2400" dirty="0"/>
              <a:t>.1</a:t>
            </a:r>
            <a:r>
              <a:rPr lang="zh-CN" altLang="en-US" sz="2400" dirty="0"/>
              <a:t>　概述</a:t>
            </a:r>
          </a:p>
        </p:txBody>
      </p:sp>
      <p:sp>
        <p:nvSpPr>
          <p:cNvPr id="6" name="矩形 5"/>
          <p:cNvSpPr/>
          <p:nvPr/>
        </p:nvSpPr>
        <p:spPr>
          <a:xfrm>
            <a:off x="943637" y="2328443"/>
            <a:ext cx="9751761" cy="2520562"/>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E-HZ"/>
              </a:rPr>
              <a:t>3. </a:t>
            </a:r>
            <a:r>
              <a:rPr lang="zh-CN" altLang="en-US" sz="1800" b="0" i="0" u="none" strike="noStrike" baseline="0" dirty="0">
                <a:solidFill>
                  <a:srgbClr val="FF0000"/>
                </a:solidFill>
                <a:latin typeface="E-HZ"/>
              </a:rPr>
              <a:t>工程概况</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工程项目的基本情况及特征</a:t>
            </a:r>
            <a:r>
              <a:rPr lang="en-US" altLang="zh-CN" dirty="0">
                <a:latin typeface="宋体" panose="02010600030101010101" pitchFamily="2" charset="-122"/>
                <a:ea typeface="宋体" panose="02010600030101010101" pitchFamily="2" charset="-122"/>
              </a:rPr>
              <a:t> </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承包的范围</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建设地区的条件</a:t>
            </a:r>
            <a:r>
              <a:rPr lang="en-US" altLang="zh-CN" dirty="0">
                <a:latin typeface="宋体" panose="02010600030101010101" pitchFamily="2" charset="-122"/>
                <a:ea typeface="宋体" panose="02010600030101010101" pitchFamily="2" charset="-122"/>
              </a:rPr>
              <a:t> </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施工条件</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其他内容</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本建设项目的协议或合同、土地征用范围等</a:t>
            </a:r>
          </a:p>
        </p:txBody>
      </p:sp>
    </p:spTree>
    <p:extLst>
      <p:ext uri="{BB962C8B-B14F-4D97-AF65-F5344CB8AC3E}">
        <p14:creationId xmlns:p14="http://schemas.microsoft.com/office/powerpoint/2010/main" val="19513891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5.</a:t>
            </a:r>
            <a:r>
              <a:rPr lang="zh-CN" altLang="en-US" sz="2400" dirty="0"/>
              <a:t>１</a:t>
            </a:r>
            <a:r>
              <a:rPr lang="en-US" altLang="zh-CN" sz="2400" dirty="0"/>
              <a:t>.2</a:t>
            </a:r>
            <a:r>
              <a:rPr lang="zh-CN" altLang="en-US" sz="2400" dirty="0"/>
              <a:t>　总体部署</a:t>
            </a:r>
          </a:p>
        </p:txBody>
      </p:sp>
      <p:sp>
        <p:nvSpPr>
          <p:cNvPr id="6" name="矩形 5"/>
          <p:cNvSpPr/>
          <p:nvPr/>
        </p:nvSpPr>
        <p:spPr>
          <a:xfrm>
            <a:off x="847659" y="2648857"/>
            <a:ext cx="9751761" cy="1689565"/>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施工部署是对项目实施过程做出统筹规划和全面安排，包括明确项目的组织体系、部署原则、区域划分、进度安排、展开程序和全场性准备工作规划等。</a:t>
            </a:r>
          </a:p>
          <a:p>
            <a:pPr indent="452438">
              <a:lnSpc>
                <a:spcPct val="150000"/>
              </a:lnSpc>
            </a:pPr>
            <a:r>
              <a:rPr lang="zh-CN" altLang="en-US" dirty="0">
                <a:latin typeface="宋体" panose="02010600030101010101" pitchFamily="2" charset="-122"/>
                <a:ea typeface="宋体" panose="02010600030101010101" pitchFamily="2" charset="-122"/>
              </a:rPr>
              <a:t>施工部署是施工组织设计的纲要性内容，施工进度计划、施工准备与资源配置计划、施工方法、施工现场平面布置、施工管理计划等都应该以施工部署为原则进行编制。</a:t>
            </a:r>
          </a:p>
        </p:txBody>
      </p:sp>
    </p:spTree>
    <p:extLst>
      <p:ext uri="{BB962C8B-B14F-4D97-AF65-F5344CB8AC3E}">
        <p14:creationId xmlns:p14="http://schemas.microsoft.com/office/powerpoint/2010/main" val="288615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434227"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.2</a:t>
            </a:r>
            <a:r>
              <a:rPr lang="zh-CN" altLang="en-US" sz="2800" dirty="0">
                <a:solidFill>
                  <a:srgbClr val="C00000"/>
                </a:solidFill>
              </a:rPr>
              <a:t>　建设程序与建筑产品</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1.2.2</a:t>
            </a:r>
            <a:r>
              <a:rPr lang="zh-CN" altLang="en-US" sz="2400" dirty="0"/>
              <a:t>　基本建设项目及其组成</a:t>
            </a:r>
          </a:p>
        </p:txBody>
      </p:sp>
      <p:sp>
        <p:nvSpPr>
          <p:cNvPr id="6" name="矩形 5"/>
          <p:cNvSpPr/>
          <p:nvPr/>
        </p:nvSpPr>
        <p:spPr>
          <a:xfrm>
            <a:off x="943637" y="2328443"/>
            <a:ext cx="9751761" cy="3767057"/>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基本建设项目</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基本建设项目简称建设项目，凡是按一个总体设计组织施工，建成后具有完整的系统，可以独立地形成生产能力或使用价值的建设工程，称为一个建设项目。</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solidFill>
                  <a:srgbClr val="FF0000"/>
                </a:solidFill>
                <a:latin typeface="E-HZ"/>
              </a:rPr>
              <a:t>２</a:t>
            </a:r>
            <a:r>
              <a:rPr lang="en-US" altLang="zh-CN" dirty="0">
                <a:solidFill>
                  <a:srgbClr val="FF0000"/>
                </a:solidFill>
                <a:latin typeface="E-HZ"/>
              </a:rPr>
              <a:t>. </a:t>
            </a:r>
            <a:r>
              <a:rPr lang="zh-CN" altLang="en-US" dirty="0">
                <a:solidFill>
                  <a:srgbClr val="FF0000"/>
                </a:solidFill>
                <a:latin typeface="E-HZ"/>
              </a:rPr>
              <a:t>基本建设项目组成</a:t>
            </a:r>
          </a:p>
          <a:p>
            <a:pPr indent="452438">
              <a:lnSpc>
                <a:spcPct val="150000"/>
              </a:lnSpc>
            </a:pPr>
            <a:r>
              <a:rPr lang="zh-CN" altLang="en-US" dirty="0">
                <a:latin typeface="宋体" panose="02010600030101010101" pitchFamily="2" charset="-122"/>
                <a:ea typeface="宋体" panose="02010600030101010101" pitchFamily="2" charset="-122"/>
              </a:rPr>
              <a:t>一个建设项目按其复杂程度， 一般可由以下工程内容组成</a:t>
            </a:r>
            <a:r>
              <a:rPr lang="en-US" altLang="zh-CN" dirty="0">
                <a:latin typeface="宋体" panose="02010600030101010101" pitchFamily="2" charset="-122"/>
                <a:ea typeface="宋体" panose="02010600030101010101" pitchFamily="2" charset="-122"/>
              </a:rPr>
              <a:t>: </a:t>
            </a:r>
          </a:p>
          <a:p>
            <a:pPr marL="285750" indent="166688">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单项工程</a:t>
            </a:r>
            <a:endParaRPr lang="en-US" altLang="zh-CN" dirty="0">
              <a:latin typeface="宋体" panose="02010600030101010101" pitchFamily="2" charset="-122"/>
              <a:ea typeface="宋体" panose="02010600030101010101" pitchFamily="2" charset="-122"/>
            </a:endParaRPr>
          </a:p>
          <a:p>
            <a:pPr marL="285750" indent="166688">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单位工程</a:t>
            </a:r>
            <a:endParaRPr lang="en-US" altLang="zh-CN" dirty="0">
              <a:latin typeface="宋体" panose="02010600030101010101" pitchFamily="2" charset="-122"/>
              <a:ea typeface="宋体" panose="02010600030101010101" pitchFamily="2" charset="-122"/>
            </a:endParaRPr>
          </a:p>
          <a:p>
            <a:pPr marL="285750" indent="166688">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分部工程</a:t>
            </a:r>
            <a:endParaRPr lang="en-US" altLang="zh-CN" dirty="0">
              <a:latin typeface="宋体" panose="02010600030101010101" pitchFamily="2" charset="-122"/>
              <a:ea typeface="宋体" panose="02010600030101010101" pitchFamily="2" charset="-122"/>
            </a:endParaRPr>
          </a:p>
          <a:p>
            <a:pPr marL="285750" indent="166688">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分项工程</a:t>
            </a:r>
          </a:p>
        </p:txBody>
      </p:sp>
    </p:spTree>
    <p:extLst>
      <p:ext uri="{BB962C8B-B14F-4D97-AF65-F5344CB8AC3E}">
        <p14:creationId xmlns:p14="http://schemas.microsoft.com/office/powerpoint/2010/main" val="42335202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5.</a:t>
            </a:r>
            <a:r>
              <a:rPr lang="zh-CN" altLang="en-US" sz="2400" dirty="0"/>
              <a:t>１</a:t>
            </a:r>
            <a:r>
              <a:rPr lang="en-US" altLang="zh-CN" sz="2400" dirty="0"/>
              <a:t>.3</a:t>
            </a:r>
            <a:r>
              <a:rPr lang="zh-CN" altLang="en-US" sz="2400" dirty="0"/>
              <a:t>　施工总进度计划</a:t>
            </a:r>
          </a:p>
        </p:txBody>
      </p:sp>
      <p:sp>
        <p:nvSpPr>
          <p:cNvPr id="6" name="矩形 5"/>
          <p:cNvSpPr/>
          <p:nvPr/>
        </p:nvSpPr>
        <p:spPr>
          <a:xfrm>
            <a:off x="943637" y="2328443"/>
            <a:ext cx="5056471" cy="2520370"/>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zh-CN" altLang="en-US" dirty="0">
                <a:solidFill>
                  <a:srgbClr val="FF0000"/>
                </a:solidFill>
                <a:latin typeface="E-HZ"/>
              </a:rPr>
              <a:t> </a:t>
            </a:r>
            <a:r>
              <a:rPr lang="zh-CN" altLang="en-US" sz="1800" b="0" i="0" u="none" strike="noStrike" baseline="0" dirty="0">
                <a:solidFill>
                  <a:srgbClr val="FF0000"/>
                </a:solidFill>
                <a:latin typeface="E-HZ"/>
              </a:rPr>
              <a:t>施工进度计划的含义　　</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施工总进度计划是对施工现场各项施工活动在时间上所做的安排。</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sz="1800" b="0" i="0" u="none" strike="noStrike" baseline="0" dirty="0">
              <a:solidFill>
                <a:srgbClr val="FF0000"/>
              </a:solidFill>
              <a:latin typeface="E-HZ"/>
            </a:endParaRPr>
          </a:p>
          <a:p>
            <a:pPr indent="452438">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施工进度计划的编制步骤</a:t>
            </a:r>
            <a:endParaRPr lang="en-US" altLang="zh-CN" sz="1800" b="0" i="0" u="none" strike="noStrike" baseline="0" dirty="0">
              <a:solidFill>
                <a:srgbClr val="FF0000"/>
              </a:solidFill>
              <a:latin typeface="FZHTK--GBK1-0"/>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43268B1E-5733-47B4-AB51-462108741108}"/>
              </a:ext>
            </a:extLst>
          </p:cNvPr>
          <p:cNvPicPr>
            <a:picLocks noChangeAspect="1"/>
          </p:cNvPicPr>
          <p:nvPr/>
        </p:nvPicPr>
        <p:blipFill>
          <a:blip r:embed="rId2"/>
          <a:stretch>
            <a:fillRect/>
          </a:stretch>
        </p:blipFill>
        <p:spPr>
          <a:xfrm>
            <a:off x="6539176" y="1801796"/>
            <a:ext cx="3385660" cy="4056869"/>
          </a:xfrm>
          <a:prstGeom prst="rect">
            <a:avLst/>
          </a:prstGeom>
        </p:spPr>
      </p:pic>
    </p:spTree>
    <p:extLst>
      <p:ext uri="{BB962C8B-B14F-4D97-AF65-F5344CB8AC3E}">
        <p14:creationId xmlns:p14="http://schemas.microsoft.com/office/powerpoint/2010/main" val="274893176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a:t>
            </a:r>
            <a:r>
              <a:rPr lang="zh-CN" altLang="en-US" sz="2400" dirty="0"/>
              <a:t>１</a:t>
            </a:r>
            <a:r>
              <a:rPr lang="en-US" altLang="zh-CN" sz="2400" dirty="0"/>
              <a:t>.4</a:t>
            </a:r>
            <a:r>
              <a:rPr lang="zh-CN" altLang="en-US" sz="2400" dirty="0"/>
              <a:t>　施工准备工作与各项资源需用量计划</a:t>
            </a:r>
          </a:p>
        </p:txBody>
      </p:sp>
      <p:sp>
        <p:nvSpPr>
          <p:cNvPr id="6" name="矩形 5"/>
          <p:cNvSpPr/>
          <p:nvPr/>
        </p:nvSpPr>
        <p:spPr>
          <a:xfrm>
            <a:off x="943637" y="2328443"/>
            <a:ext cx="10578307" cy="3351367"/>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zh-CN" altLang="en-US" dirty="0">
                <a:solidFill>
                  <a:srgbClr val="FF0000"/>
                </a:solidFill>
                <a:latin typeface="E-HZ"/>
              </a:rPr>
              <a:t> </a:t>
            </a:r>
            <a:r>
              <a:rPr lang="zh-CN" altLang="en-US" sz="1800" b="0" i="0" u="none" strike="noStrike" baseline="0" dirty="0">
                <a:solidFill>
                  <a:srgbClr val="FF0000"/>
                </a:solidFill>
                <a:latin typeface="E-HZ"/>
              </a:rPr>
              <a:t>施工进度计划的含义　　</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）劳动力配置计划。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）物资配置计划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物资配置计划包括主要材料和预制品配置计划、主要施工机具和设备配置计划、大型临时设施计划。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）总体施工准备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总体施工准备包括技术准备、现场准备和资金准备，应根据施工部署与施工方案、资源计划和临时设施计划编制准备工作计划。</a:t>
            </a:r>
            <a:endParaRPr lang="en-US" altLang="zh-CN" sz="1800" b="0" i="0" u="none" strike="noStrike" baseline="0" dirty="0">
              <a:solidFill>
                <a:srgbClr val="FF0000"/>
              </a:solidFill>
              <a:latin typeface="E-HZ"/>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7372774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a:t>
            </a:r>
            <a:r>
              <a:rPr lang="zh-CN" altLang="en-US" sz="2400" dirty="0"/>
              <a:t>１</a:t>
            </a:r>
            <a:r>
              <a:rPr lang="en-US" altLang="zh-CN" sz="2400" dirty="0"/>
              <a:t>.5</a:t>
            </a:r>
            <a:r>
              <a:rPr lang="zh-CN" altLang="en-US" sz="2400" dirty="0"/>
              <a:t>　施工总平面布置</a:t>
            </a:r>
          </a:p>
        </p:txBody>
      </p:sp>
      <p:sp>
        <p:nvSpPr>
          <p:cNvPr id="6" name="矩形 5"/>
          <p:cNvSpPr/>
          <p:nvPr/>
        </p:nvSpPr>
        <p:spPr>
          <a:xfrm>
            <a:off x="943637" y="2328443"/>
            <a:ext cx="10578307" cy="2520562"/>
          </a:xfrm>
          <a:prstGeom prst="rect">
            <a:avLst/>
          </a:prstGeom>
        </p:spPr>
        <p:txBody>
          <a:bodyPr wrap="square">
            <a:spAutoFit/>
          </a:bodyPr>
          <a:lstStyle/>
          <a:p>
            <a:pPr indent="452438">
              <a:lnSpc>
                <a:spcPct val="150000"/>
              </a:lnSpc>
            </a:pPr>
            <a:r>
              <a:rPr lang="en-US" altLang="zh-CN" dirty="0">
                <a:solidFill>
                  <a:srgbClr val="FF0000"/>
                </a:solidFill>
                <a:latin typeface="E-HZ"/>
              </a:rPr>
              <a:t>1.</a:t>
            </a:r>
            <a:r>
              <a:rPr lang="zh-CN" altLang="en-US" dirty="0">
                <a:solidFill>
                  <a:srgbClr val="FF0000"/>
                </a:solidFill>
                <a:latin typeface="E-HZ"/>
              </a:rPr>
              <a:t>设计内容</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永久性设施，包括已有的建筑物、构筑物、其他设施及拟建工程的位置和尺寸。</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临时性设施，包括</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场地临时围墙、施工用的道路ꎻ 加工厂、制备站及主要机械的位置ꎻ 各种材料、半成品、构配件的仓库和主要堆场ꎻ 行政管理用房、宿舍、食堂、文化生活等用房ꎻ 水源、电源、动力设施、临时给排水管线、供电线路及设施ꎻ 机械站、车库位置ꎻ一切安全、消防设施等。</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其他，包括</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永久性测量放线标桩的位置ꎻ 必要的图例、方向标识、比例尺等。</a:t>
            </a:r>
          </a:p>
        </p:txBody>
      </p:sp>
    </p:spTree>
    <p:extLst>
      <p:ext uri="{BB962C8B-B14F-4D97-AF65-F5344CB8AC3E}">
        <p14:creationId xmlns:p14="http://schemas.microsoft.com/office/powerpoint/2010/main" val="24472410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a:t>
            </a:r>
            <a:r>
              <a:rPr lang="zh-CN" altLang="en-US" sz="2400" dirty="0"/>
              <a:t>１</a:t>
            </a:r>
            <a:r>
              <a:rPr lang="en-US" altLang="zh-CN" sz="2400" dirty="0"/>
              <a:t>.5</a:t>
            </a:r>
            <a:r>
              <a:rPr lang="zh-CN" altLang="en-US" sz="2400" dirty="0"/>
              <a:t>　施工总平面布置</a:t>
            </a:r>
          </a:p>
        </p:txBody>
      </p:sp>
      <p:sp>
        <p:nvSpPr>
          <p:cNvPr id="6" name="矩形 5"/>
          <p:cNvSpPr/>
          <p:nvPr/>
        </p:nvSpPr>
        <p:spPr>
          <a:xfrm>
            <a:off x="943637" y="2328443"/>
            <a:ext cx="10578307" cy="3351559"/>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zh-CN" altLang="en-US" dirty="0">
                <a:solidFill>
                  <a:srgbClr val="FF0000"/>
                </a:solidFill>
                <a:latin typeface="E-HZ"/>
              </a:rPr>
              <a:t>设计原则</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依据各有关法律、法规、标准、规范及政策。</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尽量减少施工占地，使整体布局紧凑、合理。</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合理组织运输，保证运输方便、道路畅通，尽量减少运输费用。</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合理划分施工区域和存放场地，减少各工程之间和各专业工种之间的相互干扰。</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充分利用各种永久性建筑物、构筑物和已有设施为施工服务，降低临时设施的费用。</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适当分开生产区与生活区。</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满足环境保护、劳动保护、安全防火及文明施工等要求。</a:t>
            </a:r>
          </a:p>
        </p:txBody>
      </p:sp>
    </p:spTree>
    <p:extLst>
      <p:ext uri="{BB962C8B-B14F-4D97-AF65-F5344CB8AC3E}">
        <p14:creationId xmlns:p14="http://schemas.microsoft.com/office/powerpoint/2010/main" val="17171015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a:t>
            </a:r>
            <a:r>
              <a:rPr lang="zh-CN" altLang="en-US" sz="2400" dirty="0"/>
              <a:t>１</a:t>
            </a:r>
            <a:r>
              <a:rPr lang="en-US" altLang="zh-CN" sz="2400" dirty="0"/>
              <a:t>.5</a:t>
            </a:r>
            <a:r>
              <a:rPr lang="zh-CN" altLang="en-US" sz="2400" dirty="0"/>
              <a:t>　施工总平面布置</a:t>
            </a:r>
          </a:p>
        </p:txBody>
      </p:sp>
      <p:sp>
        <p:nvSpPr>
          <p:cNvPr id="6" name="矩形 5"/>
          <p:cNvSpPr/>
          <p:nvPr/>
        </p:nvSpPr>
        <p:spPr>
          <a:xfrm>
            <a:off x="943637" y="2328443"/>
            <a:ext cx="10578307" cy="2935868"/>
          </a:xfrm>
          <a:prstGeom prst="rect">
            <a:avLst/>
          </a:prstGeom>
        </p:spPr>
        <p:txBody>
          <a:bodyPr wrap="square">
            <a:spAutoFit/>
          </a:bodyPr>
          <a:lstStyle/>
          <a:p>
            <a:pPr indent="452438">
              <a:lnSpc>
                <a:spcPct val="150000"/>
              </a:lnSpc>
            </a:pPr>
            <a:r>
              <a:rPr lang="en-US" altLang="zh-CN" dirty="0">
                <a:solidFill>
                  <a:srgbClr val="FF0000"/>
                </a:solidFill>
                <a:latin typeface="E-HZ"/>
              </a:rPr>
              <a:t>3. </a:t>
            </a:r>
            <a:r>
              <a:rPr lang="zh-CN" altLang="en-US" dirty="0">
                <a:solidFill>
                  <a:srgbClr val="FF0000"/>
                </a:solidFill>
                <a:latin typeface="E-HZ"/>
              </a:rPr>
              <a:t>设计步骤及要求</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绘制施工场地范围及基本条件，包括场地的围墙和已有的建筑物、道路、构筑物及其他设施的位置和尺寸。</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布置新的临时设施及堆场。</a:t>
            </a:r>
          </a:p>
          <a:p>
            <a:pPr indent="452438">
              <a:lnSpc>
                <a:spcPct val="150000"/>
              </a:lnSpc>
            </a:pPr>
            <a:r>
              <a:rPr lang="zh-CN" altLang="en-US" dirty="0">
                <a:latin typeface="宋体" panose="02010600030101010101" pitchFamily="2" charset="-122"/>
                <a:ea typeface="宋体" panose="02010600030101010101" pitchFamily="2" charset="-122"/>
              </a:rPr>
              <a:t>①场外交通的引入。  ②仓库与材料堆场的布置    ③加工厂布置</a:t>
            </a:r>
            <a:r>
              <a:rPr lang="ii-CN" altLang="en-US"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④布置内部运输道路。</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⑤行政与生活临时设施的布置。    ⑥全工地性行政管理用房布置    ⑦临时水电管网的布置</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⑧供水管网的布置</a:t>
            </a:r>
            <a:r>
              <a:rPr lang="ii-CN" altLang="en-US"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⑨设置足够数量的消火栓    ⑩供电线路的布置</a:t>
            </a:r>
          </a:p>
        </p:txBody>
      </p:sp>
    </p:spTree>
    <p:extLst>
      <p:ext uri="{BB962C8B-B14F-4D97-AF65-F5344CB8AC3E}">
        <p14:creationId xmlns:p14="http://schemas.microsoft.com/office/powerpoint/2010/main" val="23189496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3716082" cy="523220"/>
          </a:xfrm>
          <a:prstGeom prst="rect">
            <a:avLst/>
          </a:prstGeom>
        </p:spPr>
        <p:txBody>
          <a:bodyPr wrap="none">
            <a:spAutoFit/>
          </a:bodyPr>
          <a:lstStyle/>
          <a:p>
            <a:r>
              <a:rPr lang="en-US" altLang="zh-CN" sz="2800" dirty="0">
                <a:solidFill>
                  <a:srgbClr val="C00000"/>
                </a:solidFill>
              </a:rPr>
              <a:t>5.</a:t>
            </a:r>
            <a:r>
              <a:rPr lang="zh-CN" altLang="en-US" sz="2800" dirty="0">
                <a:solidFill>
                  <a:srgbClr val="C00000"/>
                </a:solidFill>
              </a:rPr>
              <a:t>１　施工组织总设计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a:t>
            </a:r>
            <a:r>
              <a:rPr lang="zh-CN" altLang="en-US" sz="2400" dirty="0"/>
              <a:t>１</a:t>
            </a:r>
            <a:r>
              <a:rPr lang="en-US" altLang="zh-CN" sz="2400" dirty="0"/>
              <a:t>.6</a:t>
            </a:r>
            <a:r>
              <a:rPr lang="zh-CN" altLang="en-US" sz="2400" dirty="0"/>
              <a:t>　目标管理计划</a:t>
            </a:r>
          </a:p>
        </p:txBody>
      </p:sp>
      <p:sp>
        <p:nvSpPr>
          <p:cNvPr id="6" name="矩形 5"/>
          <p:cNvSpPr/>
          <p:nvPr/>
        </p:nvSpPr>
        <p:spPr>
          <a:xfrm>
            <a:off x="943637" y="2328443"/>
            <a:ext cx="10578307" cy="1689565"/>
          </a:xfrm>
          <a:prstGeom prst="rect">
            <a:avLst/>
          </a:prstGeom>
        </p:spPr>
        <p:txBody>
          <a:bodyPr wrap="square">
            <a:spAutoFit/>
          </a:bodyPr>
          <a:lstStyle/>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目标管理计划主要阐述质量、进度、安全、环保等各项目标的要求，建立保证体系，制订所需采取的主要措施。 主要包括质量管理计划、进度保证计划、施工总成本计划、安全管理计划、文明施工及环境保护管理计划。</a:t>
            </a:r>
          </a:p>
        </p:txBody>
      </p:sp>
    </p:spTree>
    <p:extLst>
      <p:ext uri="{BB962C8B-B14F-4D97-AF65-F5344CB8AC3E}">
        <p14:creationId xmlns:p14="http://schemas.microsoft.com/office/powerpoint/2010/main" val="19753427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5.2.1</a:t>
            </a:r>
            <a:r>
              <a:rPr lang="zh-CN" altLang="en-US" sz="2400" dirty="0"/>
              <a:t>　概述</a:t>
            </a:r>
          </a:p>
        </p:txBody>
      </p:sp>
      <p:pic>
        <p:nvPicPr>
          <p:cNvPr id="5" name="图片 4">
            <a:extLst>
              <a:ext uri="{FF2B5EF4-FFF2-40B4-BE49-F238E27FC236}">
                <a16:creationId xmlns:a16="http://schemas.microsoft.com/office/drawing/2014/main" id="{598B9C2A-38F7-480F-9D1E-945DE2AD5B59}"/>
              </a:ext>
            </a:extLst>
          </p:cNvPr>
          <p:cNvPicPr>
            <a:picLocks noChangeAspect="1"/>
          </p:cNvPicPr>
          <p:nvPr/>
        </p:nvPicPr>
        <p:blipFill>
          <a:blip r:embed="rId2"/>
          <a:stretch>
            <a:fillRect/>
          </a:stretch>
        </p:blipFill>
        <p:spPr>
          <a:xfrm>
            <a:off x="6667928" y="1174422"/>
            <a:ext cx="4634601" cy="5317595"/>
          </a:xfrm>
          <a:prstGeom prst="rect">
            <a:avLst/>
          </a:prstGeom>
        </p:spPr>
      </p:pic>
      <p:sp>
        <p:nvSpPr>
          <p:cNvPr id="6" name="矩形 5"/>
          <p:cNvSpPr/>
          <p:nvPr/>
        </p:nvSpPr>
        <p:spPr>
          <a:xfrm>
            <a:off x="943637" y="2328443"/>
            <a:ext cx="5940048" cy="3766865"/>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）单位工程施工组织设计的任务</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）单位工程施工组织设计的编制依据</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）单位工程施工组织设计的编制程序</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）工程概况</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工程概况包括工程主要情况、各专业设计简介和工程施工条件等</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）工程施工特点分析</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）单位工程施工部署</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436900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5.2.2    </a:t>
            </a:r>
            <a:r>
              <a:rPr lang="zh-CN" altLang="en-US" sz="2400" dirty="0"/>
              <a:t>选择施工方案和编制施工进度计划</a:t>
            </a:r>
          </a:p>
        </p:txBody>
      </p:sp>
      <p:sp>
        <p:nvSpPr>
          <p:cNvPr id="6" name="矩形 5"/>
          <p:cNvSpPr/>
          <p:nvPr/>
        </p:nvSpPr>
        <p:spPr>
          <a:xfrm>
            <a:off x="943637" y="2328443"/>
            <a:ext cx="10101082" cy="2935868"/>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）确定施工程序</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① 遵守“先地下后地上” “先土建后设备” “先主体后围护” “先结构后装饰” 的原则。</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② 遵循“施工需要、组织需要”的原则，合理安排土建施工与设备安装的施工程序。</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）确定施工流向及施工过程</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分项工程</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的先后顺序</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）选择施工方法</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）施工机械的选择</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846352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5.2.3    </a:t>
            </a:r>
            <a:r>
              <a:rPr lang="zh-CN" altLang="en-US" sz="2400" dirty="0"/>
              <a:t>施工进度计划</a:t>
            </a:r>
          </a:p>
        </p:txBody>
      </p:sp>
      <p:sp>
        <p:nvSpPr>
          <p:cNvPr id="6" name="矩形 5"/>
          <p:cNvSpPr/>
          <p:nvPr/>
        </p:nvSpPr>
        <p:spPr>
          <a:xfrm>
            <a:off x="943637" y="2655355"/>
            <a:ext cx="9847481" cy="2104872"/>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）单位工程施工进度计划的作用</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）单位工程施工进度计划的编制依据</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）单位工程施工进度计划的表示方法</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一般工程施工进度计划画横道图即可，对工程规模较大、工序比较复杂的工程宜采用网络图表示。</a:t>
            </a:r>
          </a:p>
        </p:txBody>
      </p:sp>
    </p:spTree>
    <p:extLst>
      <p:ext uri="{BB962C8B-B14F-4D97-AF65-F5344CB8AC3E}">
        <p14:creationId xmlns:p14="http://schemas.microsoft.com/office/powerpoint/2010/main" val="39348750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5.2.4    </a:t>
            </a:r>
            <a:r>
              <a:rPr lang="zh-CN" altLang="en-US" sz="2400" dirty="0"/>
              <a:t>单位工程施工进度计划的编制</a:t>
            </a:r>
          </a:p>
        </p:txBody>
      </p:sp>
      <p:pic>
        <p:nvPicPr>
          <p:cNvPr id="5" name="图片 4">
            <a:extLst>
              <a:ext uri="{FF2B5EF4-FFF2-40B4-BE49-F238E27FC236}">
                <a16:creationId xmlns:a16="http://schemas.microsoft.com/office/drawing/2014/main" id="{A0992E06-D237-42F7-A89A-7F71D7EA42C8}"/>
              </a:ext>
            </a:extLst>
          </p:cNvPr>
          <p:cNvPicPr>
            <a:picLocks noChangeAspect="1"/>
          </p:cNvPicPr>
          <p:nvPr/>
        </p:nvPicPr>
        <p:blipFill>
          <a:blip r:embed="rId2"/>
          <a:stretch>
            <a:fillRect/>
          </a:stretch>
        </p:blipFill>
        <p:spPr>
          <a:xfrm>
            <a:off x="3592244" y="2424312"/>
            <a:ext cx="3877068" cy="4461930"/>
          </a:xfrm>
          <a:prstGeom prst="rect">
            <a:avLst/>
          </a:prstGeom>
        </p:spPr>
      </p:pic>
    </p:spTree>
    <p:extLst>
      <p:ext uri="{BB962C8B-B14F-4D97-AF65-F5344CB8AC3E}">
        <p14:creationId xmlns:p14="http://schemas.microsoft.com/office/powerpoint/2010/main" val="1531494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.3</a:t>
            </a:r>
            <a:r>
              <a:rPr lang="zh-CN" altLang="en-US" sz="2800" dirty="0">
                <a:solidFill>
                  <a:srgbClr val="C00000"/>
                </a:solidFill>
              </a:rPr>
              <a:t>　建筑施工组织原理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1.3.</a:t>
            </a:r>
            <a:r>
              <a:rPr lang="zh-CN" altLang="en-US" sz="2400" dirty="0"/>
              <a:t>１　施工项目管理组织概述</a:t>
            </a:r>
          </a:p>
        </p:txBody>
      </p:sp>
      <p:sp>
        <p:nvSpPr>
          <p:cNvPr id="6" name="矩形 5"/>
          <p:cNvSpPr/>
          <p:nvPr/>
        </p:nvSpPr>
        <p:spPr>
          <a:xfrm>
            <a:off x="943637" y="2328443"/>
            <a:ext cx="9751761" cy="1689565"/>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施工项目管理的组织，是指为进行施工项目管理和实现组织职能而进行系统的设计与建立、组织运行和组织调整３ 个方面。</a:t>
            </a:r>
          </a:p>
          <a:p>
            <a:pPr indent="452438">
              <a:lnSpc>
                <a:spcPct val="150000"/>
              </a:lnSpc>
            </a:pPr>
            <a:r>
              <a:rPr lang="zh-CN" altLang="en-US" dirty="0">
                <a:latin typeface="宋体" panose="02010600030101010101" pitchFamily="2" charset="-122"/>
                <a:ea typeface="宋体" panose="02010600030101010101" pitchFamily="2" charset="-122"/>
              </a:rPr>
              <a:t>项目管理的组织职能包括５ 个方面</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组织设计、组织联系、组织运行、组织行为、组织调整。</a:t>
            </a:r>
          </a:p>
        </p:txBody>
      </p:sp>
    </p:spTree>
    <p:extLst>
      <p:ext uri="{BB962C8B-B14F-4D97-AF65-F5344CB8AC3E}">
        <p14:creationId xmlns:p14="http://schemas.microsoft.com/office/powerpoint/2010/main" val="563439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5.2.5    </a:t>
            </a:r>
            <a:r>
              <a:rPr lang="zh-CN" altLang="en-US" sz="2400" dirty="0"/>
              <a:t>施工准备工作与各项资源需用量计划</a:t>
            </a:r>
          </a:p>
        </p:txBody>
      </p:sp>
      <p:sp>
        <p:nvSpPr>
          <p:cNvPr id="6" name="矩形 5"/>
          <p:cNvSpPr/>
          <p:nvPr/>
        </p:nvSpPr>
        <p:spPr>
          <a:xfrm>
            <a:off x="943637" y="2328443"/>
            <a:ext cx="3751653" cy="3766865"/>
          </a:xfrm>
          <a:prstGeom prst="rect">
            <a:avLst/>
          </a:prstGeom>
        </p:spPr>
        <p:txBody>
          <a:bodyPr wrap="square">
            <a:spAutoFit/>
          </a:bodyPr>
          <a:lstStyle/>
          <a:p>
            <a:pPr indent="452438">
              <a:lnSpc>
                <a:spcPct val="150000"/>
              </a:lnSpc>
            </a:pPr>
            <a:r>
              <a:rPr lang="en-US" altLang="zh-CN" dirty="0">
                <a:solidFill>
                  <a:srgbClr val="FF0000"/>
                </a:solidFill>
                <a:latin typeface="E-HZ"/>
              </a:rPr>
              <a:t>1. </a:t>
            </a:r>
            <a:r>
              <a:rPr lang="zh-CN" altLang="en-US" dirty="0">
                <a:solidFill>
                  <a:srgbClr val="FF0000"/>
                </a:solidFill>
                <a:latin typeface="E-HZ"/>
              </a:rPr>
              <a:t>施工准备工作　</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）施工技术准备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）现场与周围环境的处理</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）施工现场准备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）劳动力准备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）材料准备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）机械设备准备</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7</a:t>
            </a:r>
            <a:r>
              <a:rPr lang="zh-CN" altLang="en-US" dirty="0">
                <a:latin typeface="宋体" panose="02010600030101010101" pitchFamily="2" charset="-122"/>
                <a:ea typeface="宋体" panose="02010600030101010101" pitchFamily="2" charset="-122"/>
              </a:rPr>
              <a:t>）岗前职工安全教育准备</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8" name="矩形 7">
            <a:extLst>
              <a:ext uri="{FF2B5EF4-FFF2-40B4-BE49-F238E27FC236}">
                <a16:creationId xmlns:a16="http://schemas.microsoft.com/office/drawing/2014/main" id="{352C0141-17E5-4196-AD50-82AC807B8A88}"/>
              </a:ext>
            </a:extLst>
          </p:cNvPr>
          <p:cNvSpPr/>
          <p:nvPr/>
        </p:nvSpPr>
        <p:spPr>
          <a:xfrm>
            <a:off x="5700572" y="2328443"/>
            <a:ext cx="3751653" cy="2104872"/>
          </a:xfrm>
          <a:prstGeom prst="rect">
            <a:avLst/>
          </a:prstGeom>
        </p:spPr>
        <p:txBody>
          <a:bodyPr wrap="square">
            <a:spAutoFit/>
          </a:bodyPr>
          <a:lstStyle/>
          <a:p>
            <a:pPr indent="452438">
              <a:lnSpc>
                <a:spcPct val="150000"/>
              </a:lnSpc>
            </a:pPr>
            <a:r>
              <a:rPr lang="en-US" altLang="zh-CN" dirty="0">
                <a:solidFill>
                  <a:srgbClr val="FF0000"/>
                </a:solidFill>
                <a:latin typeface="E-HZ"/>
              </a:rPr>
              <a:t>2. </a:t>
            </a:r>
            <a:r>
              <a:rPr lang="zh-CN" altLang="en-US" dirty="0">
                <a:solidFill>
                  <a:srgbClr val="FF0000"/>
                </a:solidFill>
                <a:latin typeface="E-HZ"/>
              </a:rPr>
              <a:t>资源需用量计划</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）劳动需用量计划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）主要材料需要量计划</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）施工机械需用量计划</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944958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5.2.6    </a:t>
            </a:r>
            <a:r>
              <a:rPr lang="zh-CN" altLang="en-US" sz="2400" dirty="0"/>
              <a:t>单位工程施工平面图</a:t>
            </a:r>
          </a:p>
        </p:txBody>
      </p:sp>
      <p:sp>
        <p:nvSpPr>
          <p:cNvPr id="6" name="矩形 5"/>
          <p:cNvSpPr/>
          <p:nvPr/>
        </p:nvSpPr>
        <p:spPr>
          <a:xfrm>
            <a:off x="943637" y="2328443"/>
            <a:ext cx="10049711" cy="4182363"/>
          </a:xfrm>
          <a:prstGeom prst="rect">
            <a:avLst/>
          </a:prstGeom>
        </p:spPr>
        <p:txBody>
          <a:bodyPr wrap="square">
            <a:spAutoFit/>
          </a:bodyPr>
          <a:lstStyle/>
          <a:p>
            <a:pPr indent="452438">
              <a:lnSpc>
                <a:spcPct val="150000"/>
              </a:lnSpc>
            </a:pPr>
            <a:r>
              <a:rPr lang="en-US" altLang="zh-CN" dirty="0">
                <a:solidFill>
                  <a:srgbClr val="FF0000"/>
                </a:solidFill>
                <a:latin typeface="E-HZ"/>
              </a:rPr>
              <a:t>1. </a:t>
            </a:r>
            <a:r>
              <a:rPr lang="zh-CN" altLang="en-US" dirty="0">
                <a:solidFill>
                  <a:srgbClr val="FF0000"/>
                </a:solidFill>
                <a:latin typeface="E-HZ"/>
              </a:rPr>
              <a:t>单位工程施工平面图的设计内容</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单位工程施工平面图通常用１ ∶ ２００</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en-US" dirty="0">
                <a:latin typeface="宋体" panose="02010600030101010101" pitchFamily="2" charset="-122"/>
                <a:ea typeface="宋体" panose="02010600030101010101" pitchFamily="2" charset="-122"/>
              </a:rPr>
              <a:t>１ ∶ ５００ 的比例绘制，一般应在图上标明下列内容：</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施工区域范围内一切已建和拟建的地上、地下建筑物、构筑物和各种管线及其他设施的位置和尺寸，并标注出道路、河流、湖泊等位置和尺寸及指北针、风向致瑰图等。</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测量放线标桩位置、地形等高线和取弃土方场地。</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自行式起重机开行路线，垂直运输机械的位置。</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材料、构件、半成品和机具的仓库或堆场。</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生产、办公和生活用临时设施的布置、如搅拌站、泵站、办公室、工人休息室及其他需搭建的临时设施。</a:t>
            </a:r>
          </a:p>
        </p:txBody>
      </p:sp>
    </p:spTree>
    <p:extLst>
      <p:ext uri="{BB962C8B-B14F-4D97-AF65-F5344CB8AC3E}">
        <p14:creationId xmlns:p14="http://schemas.microsoft.com/office/powerpoint/2010/main" val="7413783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5.2.6    </a:t>
            </a:r>
            <a:r>
              <a:rPr lang="zh-CN" altLang="en-US" sz="2400" dirty="0"/>
              <a:t>单位工程施工平面图</a:t>
            </a:r>
          </a:p>
        </p:txBody>
      </p:sp>
      <p:sp>
        <p:nvSpPr>
          <p:cNvPr id="6" name="矩形 5"/>
          <p:cNvSpPr/>
          <p:nvPr/>
        </p:nvSpPr>
        <p:spPr>
          <a:xfrm>
            <a:off x="943637" y="2328443"/>
            <a:ext cx="10049711" cy="2520370"/>
          </a:xfrm>
          <a:prstGeom prst="rect">
            <a:avLst/>
          </a:prstGeom>
        </p:spPr>
        <p:txBody>
          <a:bodyPr wrap="square">
            <a:spAutoFit/>
          </a:bodyPr>
          <a:lstStyle/>
          <a:p>
            <a:pPr indent="452438">
              <a:lnSpc>
                <a:spcPct val="150000"/>
              </a:lnSpc>
            </a:pPr>
            <a:r>
              <a:rPr lang="en-US" altLang="zh-CN" dirty="0">
                <a:solidFill>
                  <a:srgbClr val="FF0000"/>
                </a:solidFill>
                <a:latin typeface="E-HZ"/>
              </a:rPr>
              <a:t>1. </a:t>
            </a:r>
            <a:r>
              <a:rPr lang="zh-CN" altLang="en-US" dirty="0">
                <a:solidFill>
                  <a:srgbClr val="FF0000"/>
                </a:solidFill>
                <a:latin typeface="E-HZ"/>
              </a:rPr>
              <a:t>单位工程施工平面图的设计内容</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场内施工道路的布置及其与场外交通的联系。</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临时给排水管线、供电线路、供气、供热管道及通信线路的布置，水源、电源、变压器位置确定， 现场排水沟渠及排水方向的考虑。</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８</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脚手架、封闭式安全网、围挡、安全及防火设施的位置。</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９</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劳动保护、安全、防火及防洪设施布置及其他需要布置的内容。</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703374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5.2.6    </a:t>
            </a:r>
            <a:r>
              <a:rPr lang="zh-CN" altLang="en-US" sz="2400" dirty="0"/>
              <a:t>单位工程施工平面图</a:t>
            </a:r>
          </a:p>
        </p:txBody>
      </p:sp>
      <p:sp>
        <p:nvSpPr>
          <p:cNvPr id="6" name="矩形 5"/>
          <p:cNvSpPr/>
          <p:nvPr/>
        </p:nvSpPr>
        <p:spPr>
          <a:xfrm>
            <a:off x="943637" y="2328443"/>
            <a:ext cx="10049711" cy="1689565"/>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zh-CN" altLang="en-US" dirty="0">
                <a:solidFill>
                  <a:srgbClr val="FF0000"/>
                </a:solidFill>
                <a:latin typeface="E-HZ"/>
              </a:rPr>
              <a:t>单位工程施工平面图的设计依据</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施工现场的自然资料和技术经济资料。</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项目整体建筑规划平面图。</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施工方面的资料。</a:t>
            </a:r>
            <a:endParaRPr lang="en-US" altLang="zh-CN" dirty="0">
              <a:latin typeface="宋体" panose="02010600030101010101" pitchFamily="2" charset="-122"/>
              <a:ea typeface="宋体" panose="02010600030101010101" pitchFamily="2" charset="-122"/>
            </a:endParaRPr>
          </a:p>
        </p:txBody>
      </p:sp>
      <p:sp>
        <p:nvSpPr>
          <p:cNvPr id="7" name="矩形 6">
            <a:extLst>
              <a:ext uri="{FF2B5EF4-FFF2-40B4-BE49-F238E27FC236}">
                <a16:creationId xmlns:a16="http://schemas.microsoft.com/office/drawing/2014/main" id="{4FA3A923-DDE2-4C9D-9DC4-670B9C893CA7}"/>
              </a:ext>
            </a:extLst>
          </p:cNvPr>
          <p:cNvSpPr/>
          <p:nvPr/>
        </p:nvSpPr>
        <p:spPr>
          <a:xfrm>
            <a:off x="943637" y="4377108"/>
            <a:ext cx="10049711" cy="1689565"/>
          </a:xfrm>
          <a:prstGeom prst="rect">
            <a:avLst/>
          </a:prstGeom>
        </p:spPr>
        <p:txBody>
          <a:bodyPr wrap="square">
            <a:spAutoFit/>
          </a:bodyPr>
          <a:lstStyle/>
          <a:p>
            <a:pPr indent="452438">
              <a:lnSpc>
                <a:spcPct val="150000"/>
              </a:lnSpc>
            </a:pPr>
            <a:r>
              <a:rPr lang="en-US" altLang="zh-CN" dirty="0">
                <a:solidFill>
                  <a:srgbClr val="FF0000"/>
                </a:solidFill>
                <a:latin typeface="E-HZ"/>
              </a:rPr>
              <a:t>3. </a:t>
            </a:r>
            <a:r>
              <a:rPr lang="zh-CN" altLang="en-US" dirty="0">
                <a:solidFill>
                  <a:srgbClr val="FF0000"/>
                </a:solidFill>
                <a:latin typeface="E-HZ"/>
              </a:rPr>
              <a:t>单位工程施工平面图的设计步骤</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一般情况下，单位工程施工平面图设计步骤为</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确定垂直运输机械的位置→确定搅拌站、加工厂、仓库及各种材料、构件堆场的位置→确定现场运输道路的布置→行政、文化、生活、福利用地等临时设施的布置→水电管网的布置。</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6367769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5    </a:t>
            </a:r>
            <a:r>
              <a:rPr lang="zh-CN" altLang="en-US" sz="3200" b="0" dirty="0">
                <a:solidFill>
                  <a:schemeClr val="tx1"/>
                </a:solidFill>
              </a:rPr>
              <a:t>施工组织设计</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5.2</a:t>
            </a:r>
            <a:r>
              <a:rPr lang="zh-CN" altLang="en-US" sz="2800" dirty="0">
                <a:solidFill>
                  <a:srgbClr val="C00000"/>
                </a:solidFill>
              </a:rPr>
              <a:t>　单位工程施工组织设计</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695874" cy="461665"/>
          </a:xfrm>
          <a:prstGeom prst="rect">
            <a:avLst/>
          </a:prstGeom>
        </p:spPr>
        <p:txBody>
          <a:bodyPr wrap="square">
            <a:spAutoFit/>
          </a:bodyPr>
          <a:lstStyle/>
          <a:p>
            <a:r>
              <a:rPr lang="en-US" altLang="zh-CN" sz="2400" dirty="0"/>
              <a:t>5.2.6    </a:t>
            </a:r>
            <a:r>
              <a:rPr lang="zh-CN" altLang="en-US" sz="2400" dirty="0"/>
              <a:t>单位工程施工平面图</a:t>
            </a:r>
          </a:p>
        </p:txBody>
      </p:sp>
      <p:sp>
        <p:nvSpPr>
          <p:cNvPr id="6" name="矩形 5"/>
          <p:cNvSpPr/>
          <p:nvPr/>
        </p:nvSpPr>
        <p:spPr>
          <a:xfrm>
            <a:off x="943637" y="2328443"/>
            <a:ext cx="10049711" cy="3351367"/>
          </a:xfrm>
          <a:prstGeom prst="rect">
            <a:avLst/>
          </a:prstGeom>
        </p:spPr>
        <p:txBody>
          <a:bodyPr wrap="square">
            <a:spAutoFit/>
          </a:bodyPr>
          <a:lstStyle/>
          <a:p>
            <a:pPr indent="452438">
              <a:lnSpc>
                <a:spcPct val="150000"/>
              </a:lnSpc>
            </a:pPr>
            <a:r>
              <a:rPr lang="en-US" altLang="zh-CN" dirty="0">
                <a:solidFill>
                  <a:srgbClr val="FF0000"/>
                </a:solidFill>
                <a:latin typeface="E-HZ"/>
              </a:rPr>
              <a:t>4. </a:t>
            </a:r>
            <a:r>
              <a:rPr lang="zh-CN" altLang="en-US" dirty="0">
                <a:solidFill>
                  <a:srgbClr val="FF0000"/>
                </a:solidFill>
                <a:latin typeface="E-HZ"/>
              </a:rPr>
              <a:t>单位工程施工平面图的设计原则</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在满足施工的条件下，场地布置要紧凑，施工占用场地要尽量小，以不占或少占农田为原则。</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最大限度地缩小场地内运输量，尽可能减少二次搬运。各种主要材料、构配件堆场宜布置在塔吊有效服务范围之内。大宗材料和构件应靠近使用地点布置，在满足连续施工的条件下，各种材料应按计划分批进场，充分利用场地。</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最大限度地减少暂设工程的费用，尽可能利用已有或拟建工程。</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在保证施工顺利进行的情况下，要满足劳动保护、安全生产和防火要求。</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8192833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6</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1446550"/>
          </a:xfrm>
        </p:spPr>
        <p:txBody>
          <a:bodyPr/>
          <a:lstStyle/>
          <a:p>
            <a:r>
              <a:rPr lang="zh-CN" altLang="en-US" dirty="0"/>
              <a:t>建筑工程安全管理</a:t>
            </a:r>
            <a:endParaRPr lang="en-US" altLang="zh-CN" dirty="0"/>
          </a:p>
          <a:p>
            <a:r>
              <a:rPr lang="zh-CN" altLang="en-US" dirty="0"/>
              <a:t>和文明施工管理</a:t>
            </a:r>
          </a:p>
        </p:txBody>
      </p:sp>
    </p:spTree>
    <p:extLst>
      <p:ext uri="{BB962C8B-B14F-4D97-AF65-F5344CB8AC3E}">
        <p14:creationId xmlns:p14="http://schemas.microsoft.com/office/powerpoint/2010/main" val="32468517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1920719" cy="523220"/>
          </a:xfrm>
          <a:prstGeom prst="rect">
            <a:avLst/>
          </a:prstGeom>
        </p:spPr>
        <p:txBody>
          <a:bodyPr wrap="none">
            <a:spAutoFit/>
          </a:bodyPr>
          <a:lstStyle/>
          <a:p>
            <a:r>
              <a:rPr lang="en-US" altLang="zh-CN" sz="2800" dirty="0">
                <a:solidFill>
                  <a:srgbClr val="C00000"/>
                </a:solidFill>
              </a:rPr>
              <a:t>6.</a:t>
            </a:r>
            <a:r>
              <a:rPr lang="zh-CN" altLang="en-US" sz="2800" dirty="0">
                <a:solidFill>
                  <a:srgbClr val="C00000"/>
                </a:solidFill>
              </a:rPr>
              <a:t>１　概述</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6.</a:t>
            </a:r>
            <a:r>
              <a:rPr lang="zh-CN" altLang="en-US" sz="2400" dirty="0"/>
              <a:t>１</a:t>
            </a:r>
            <a:r>
              <a:rPr lang="en-US" altLang="zh-CN" sz="2400" dirty="0"/>
              <a:t>.1</a:t>
            </a:r>
            <a:r>
              <a:rPr lang="zh-CN" altLang="en-US" sz="2400" dirty="0"/>
              <a:t>　安全生产方针</a:t>
            </a:r>
          </a:p>
        </p:txBody>
      </p:sp>
      <p:sp>
        <p:nvSpPr>
          <p:cNvPr id="6" name="矩形 5"/>
          <p:cNvSpPr/>
          <p:nvPr/>
        </p:nvSpPr>
        <p:spPr>
          <a:xfrm>
            <a:off x="943637" y="2328443"/>
            <a:ext cx="9751761" cy="443070"/>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我国安全生产方针是</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安全第一，预防为主，综合治理。</a:t>
            </a:r>
          </a:p>
        </p:txBody>
      </p:sp>
      <p:sp>
        <p:nvSpPr>
          <p:cNvPr id="8" name="椭圆 7">
            <a:extLst>
              <a:ext uri="{FF2B5EF4-FFF2-40B4-BE49-F238E27FC236}">
                <a16:creationId xmlns:a16="http://schemas.microsoft.com/office/drawing/2014/main" id="{F15AE610-4294-46DF-987A-8B1AC8C17612}"/>
              </a:ext>
            </a:extLst>
          </p:cNvPr>
          <p:cNvSpPr/>
          <p:nvPr/>
        </p:nvSpPr>
        <p:spPr>
          <a:xfrm>
            <a:off x="751681" y="32773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5F094B03-9598-4739-9364-5D9346F6A6FA}"/>
              </a:ext>
            </a:extLst>
          </p:cNvPr>
          <p:cNvSpPr/>
          <p:nvPr/>
        </p:nvSpPr>
        <p:spPr>
          <a:xfrm>
            <a:off x="1153582" y="3198167"/>
            <a:ext cx="6016475" cy="461665"/>
          </a:xfrm>
          <a:prstGeom prst="rect">
            <a:avLst/>
          </a:prstGeom>
        </p:spPr>
        <p:txBody>
          <a:bodyPr wrap="square">
            <a:spAutoFit/>
          </a:bodyPr>
          <a:lstStyle/>
          <a:p>
            <a:r>
              <a:rPr lang="en-US" altLang="zh-CN" sz="2400" dirty="0"/>
              <a:t>6.</a:t>
            </a:r>
            <a:r>
              <a:rPr lang="zh-CN" altLang="en-US" sz="2400" dirty="0"/>
              <a:t>１</a:t>
            </a:r>
            <a:r>
              <a:rPr lang="en-US" altLang="zh-CN" sz="2400" dirty="0"/>
              <a:t>.2</a:t>
            </a:r>
            <a:r>
              <a:rPr lang="zh-CN" altLang="en-US" sz="2400" dirty="0"/>
              <a:t>　安全管理的基本原则与要求</a:t>
            </a:r>
          </a:p>
        </p:txBody>
      </p:sp>
      <p:sp>
        <p:nvSpPr>
          <p:cNvPr id="10" name="矩形 9">
            <a:extLst>
              <a:ext uri="{FF2B5EF4-FFF2-40B4-BE49-F238E27FC236}">
                <a16:creationId xmlns:a16="http://schemas.microsoft.com/office/drawing/2014/main" id="{C5BD81F9-EAB0-4983-9F5E-A89266B78CE0}"/>
              </a:ext>
            </a:extLst>
          </p:cNvPr>
          <p:cNvSpPr/>
          <p:nvPr/>
        </p:nvSpPr>
        <p:spPr>
          <a:xfrm>
            <a:off x="943637" y="3890501"/>
            <a:ext cx="9751761" cy="1689373"/>
          </a:xfrm>
          <a:prstGeom prst="rect">
            <a:avLst/>
          </a:prstGeom>
        </p:spPr>
        <p:txBody>
          <a:bodyPr wrap="square">
            <a:spAutoFit/>
          </a:bodyPr>
          <a:lstStyle/>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坚持“管生产必须管安全”原则、“安全具有否决权”原则</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明确安全管理的目的性　　</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坚持做到“四不伤害”， 落实“三不违反”</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建设工程安全管理是一项系统工程　　</a:t>
            </a:r>
          </a:p>
        </p:txBody>
      </p:sp>
    </p:spTree>
    <p:extLst>
      <p:ext uri="{BB962C8B-B14F-4D97-AF65-F5344CB8AC3E}">
        <p14:creationId xmlns:p14="http://schemas.microsoft.com/office/powerpoint/2010/main" val="14549916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6.2</a:t>
            </a:r>
            <a:r>
              <a:rPr lang="zh-CN" altLang="en-US" sz="2800" dirty="0">
                <a:solidFill>
                  <a:srgbClr val="C00000"/>
                </a:solidFill>
              </a:rPr>
              <a:t>　施工现场安全管理</a:t>
            </a:r>
          </a:p>
        </p:txBody>
      </p:sp>
      <p:sp>
        <p:nvSpPr>
          <p:cNvPr id="6" name="矩形 5"/>
          <p:cNvSpPr/>
          <p:nvPr/>
        </p:nvSpPr>
        <p:spPr>
          <a:xfrm>
            <a:off x="933363" y="1845148"/>
            <a:ext cx="9751761" cy="5013360"/>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XBSK--GBK1-0"/>
              </a:rPr>
              <a:t>1. </a:t>
            </a:r>
            <a:r>
              <a:rPr lang="zh-CN" altLang="en-US" sz="1800" b="0" i="0" u="none" strike="noStrike" baseline="0" dirty="0">
                <a:solidFill>
                  <a:srgbClr val="FF0000"/>
                </a:solidFill>
                <a:latin typeface="FZXBSK--GBK1-0"/>
              </a:rPr>
              <a:t>施工现场危险源识别与风险控制</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）施工现场危险源辨识的范围。</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）危险源辨识应考虑的内容。</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）降低危险源风险的控制方法：控制措施的确定首先是考虑消除危险源， 其次是降低风险，最后是采用个体防护装备。</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XBSK--GBK1-0"/>
              </a:rPr>
              <a:t>2. </a:t>
            </a:r>
            <a:r>
              <a:rPr lang="zh-CN" altLang="en-US" sz="1800" b="0" i="0" u="none" strike="noStrike" baseline="0" dirty="0">
                <a:solidFill>
                  <a:srgbClr val="FF0000"/>
                </a:solidFill>
                <a:latin typeface="FZXBSK--GBK1-0"/>
              </a:rPr>
              <a:t>安全生产教育培训</a:t>
            </a:r>
            <a:endParaRPr lang="en-US" altLang="zh-CN" sz="1800" b="0" i="0" u="none" strike="noStrike" baseline="0" dirty="0">
              <a:solidFill>
                <a:srgbClr val="FF0000"/>
              </a:solidFill>
              <a:latin typeface="FZXBSK--GBK1-0"/>
            </a:endParaRPr>
          </a:p>
          <a:p>
            <a:pPr indent="452438">
              <a:lnSpc>
                <a:spcPct val="150000"/>
              </a:lnSpc>
            </a:pPr>
            <a:r>
              <a:rPr lang="zh-CN" altLang="en-US" dirty="0">
                <a:latin typeface="FZXBSK--GBK1-0"/>
                <a:ea typeface="宋体" panose="02010600030101010101" pitchFamily="2" charset="-122"/>
              </a:rPr>
              <a:t>（</a:t>
            </a:r>
            <a:r>
              <a:rPr lang="en-US" altLang="zh-CN" dirty="0">
                <a:latin typeface="FZXBSK--GBK1-0"/>
                <a:ea typeface="宋体" panose="02010600030101010101" pitchFamily="2" charset="-122"/>
              </a:rPr>
              <a:t>1</a:t>
            </a:r>
            <a:r>
              <a:rPr lang="zh-CN" altLang="en-US" dirty="0">
                <a:latin typeface="FZXBSK--GBK1-0"/>
                <a:ea typeface="宋体" panose="02010600030101010101" pitchFamily="2" charset="-122"/>
              </a:rPr>
              <a:t>）管理人员的安全教育</a:t>
            </a:r>
            <a:endParaRPr lang="en-US" altLang="zh-CN" dirty="0">
              <a:latin typeface="FZXBSK--GBK1-0"/>
              <a:ea typeface="宋体" panose="02010600030101010101" pitchFamily="2" charset="-122"/>
            </a:endParaRPr>
          </a:p>
          <a:p>
            <a:pPr indent="452438">
              <a:lnSpc>
                <a:spcPct val="150000"/>
              </a:lnSpc>
            </a:pPr>
            <a:r>
              <a:rPr lang="zh-CN" altLang="en-US" dirty="0">
                <a:latin typeface="FZXBSK--GBK1-0"/>
                <a:ea typeface="宋体" panose="02010600030101010101" pitchFamily="2" charset="-122"/>
              </a:rPr>
              <a:t>（</a:t>
            </a:r>
            <a:r>
              <a:rPr lang="en-US" altLang="zh-CN" dirty="0">
                <a:latin typeface="FZXBSK--GBK1-0"/>
                <a:ea typeface="宋体" panose="02010600030101010101" pitchFamily="2" charset="-122"/>
              </a:rPr>
              <a:t>2</a:t>
            </a:r>
            <a:r>
              <a:rPr lang="zh-CN" altLang="en-US" dirty="0">
                <a:latin typeface="FZXBSK--GBK1-0"/>
                <a:ea typeface="宋体" panose="02010600030101010101" pitchFamily="2" charset="-122"/>
              </a:rPr>
              <a:t>）特种人员的安全教育</a:t>
            </a:r>
            <a:endParaRPr lang="en-US" altLang="zh-CN" dirty="0">
              <a:latin typeface="FZXBSK--GBK1-0"/>
              <a:ea typeface="宋体" panose="02010600030101010101" pitchFamily="2" charset="-122"/>
            </a:endParaRPr>
          </a:p>
          <a:p>
            <a:pPr indent="452438">
              <a:lnSpc>
                <a:spcPct val="150000"/>
              </a:lnSpc>
            </a:pPr>
            <a:r>
              <a:rPr lang="zh-CN" altLang="en-US" dirty="0">
                <a:latin typeface="FZXBSK--GBK1-0"/>
                <a:ea typeface="宋体" panose="02010600030101010101" pitchFamily="2" charset="-122"/>
              </a:rPr>
              <a:t>（</a:t>
            </a:r>
            <a:r>
              <a:rPr lang="en-US" altLang="zh-CN" dirty="0">
                <a:latin typeface="FZXBSK--GBK1-0"/>
                <a:ea typeface="宋体" panose="02010600030101010101" pitchFamily="2" charset="-122"/>
              </a:rPr>
              <a:t>3</a:t>
            </a:r>
            <a:r>
              <a:rPr lang="zh-CN" altLang="en-US" dirty="0">
                <a:latin typeface="FZXBSK--GBK1-0"/>
                <a:ea typeface="宋体" panose="02010600030101010101" pitchFamily="2" charset="-122"/>
              </a:rPr>
              <a:t>）企业员工的安全教育</a:t>
            </a:r>
            <a:endParaRPr lang="en-US" altLang="zh-CN" dirty="0">
              <a:latin typeface="FZXBSK--GBK1-0"/>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新员工上岗前的三级安全教育</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改变工艺和变换岗位时的安全教育</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经常性安全教育</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4265721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6.2</a:t>
            </a:r>
            <a:r>
              <a:rPr lang="zh-CN" altLang="en-US" sz="2800" dirty="0">
                <a:solidFill>
                  <a:srgbClr val="C00000"/>
                </a:solidFill>
              </a:rPr>
              <a:t>　施工现场安全管理</a:t>
            </a:r>
          </a:p>
        </p:txBody>
      </p:sp>
      <p:sp>
        <p:nvSpPr>
          <p:cNvPr id="6" name="矩形 5"/>
          <p:cNvSpPr/>
          <p:nvPr/>
        </p:nvSpPr>
        <p:spPr>
          <a:xfrm>
            <a:off x="933363" y="1845148"/>
            <a:ext cx="9751761" cy="5013360"/>
          </a:xfrm>
          <a:prstGeom prst="rect">
            <a:avLst/>
          </a:prstGeom>
        </p:spPr>
        <p:txBody>
          <a:bodyPr wrap="square">
            <a:spAutoFit/>
          </a:bodyPr>
          <a:lstStyle/>
          <a:p>
            <a:pPr indent="452438">
              <a:lnSpc>
                <a:spcPct val="150000"/>
              </a:lnSpc>
            </a:pPr>
            <a:r>
              <a:rPr lang="en-US" altLang="zh-CN" sz="1800" b="0" i="0" u="none" strike="noStrike" baseline="0" dirty="0">
                <a:solidFill>
                  <a:srgbClr val="FF0000"/>
                </a:solidFill>
                <a:latin typeface="FZXBSK--GBK1-0"/>
              </a:rPr>
              <a:t>3.</a:t>
            </a:r>
            <a:r>
              <a:rPr lang="zh-CN" altLang="en-US" sz="1800" b="0" i="0" u="none" strike="noStrike" baseline="0" dirty="0">
                <a:solidFill>
                  <a:srgbClr val="FF0000"/>
                </a:solidFill>
                <a:latin typeface="FZXBSK--GBK1-0"/>
              </a:rPr>
              <a:t>施工现场安全生产责任制</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）项目经理的安全生产责任。</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）项目关键岗位人员安全生产责任。</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项目技术负责人的安全生产责任</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项目安全员的安全生产责任</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项目施工员的安全生产责任</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项目机械员的安全生产责任</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XBSK--GBK1-0"/>
              </a:rPr>
              <a:t>4. </a:t>
            </a:r>
            <a:r>
              <a:rPr lang="zh-CN" altLang="en-US" sz="1800" b="0" i="0" u="none" strike="noStrike" baseline="0" dirty="0">
                <a:solidFill>
                  <a:srgbClr val="FF0000"/>
                </a:solidFill>
                <a:latin typeface="FZXBSK--GBK1-0"/>
              </a:rPr>
              <a:t>安全检查制度</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）安全检查的主要形式。</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）安全检查的主要内容。</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）施工安全检查方法。</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2786238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6.2</a:t>
            </a:r>
            <a:r>
              <a:rPr lang="zh-CN" altLang="en-US" sz="2800" dirty="0">
                <a:solidFill>
                  <a:srgbClr val="C00000"/>
                </a:solidFill>
              </a:rPr>
              <a:t>　施工现场安全管理</a:t>
            </a:r>
          </a:p>
        </p:txBody>
      </p:sp>
      <p:sp>
        <p:nvSpPr>
          <p:cNvPr id="6" name="矩形 5"/>
          <p:cNvSpPr/>
          <p:nvPr/>
        </p:nvSpPr>
        <p:spPr>
          <a:xfrm>
            <a:off x="933363" y="1845148"/>
            <a:ext cx="9751761" cy="4597862"/>
          </a:xfrm>
          <a:prstGeom prst="rect">
            <a:avLst/>
          </a:prstGeom>
        </p:spPr>
        <p:txBody>
          <a:bodyPr wrap="square">
            <a:spAutoFit/>
          </a:bodyPr>
          <a:lstStyle/>
          <a:p>
            <a:pPr indent="452438">
              <a:lnSpc>
                <a:spcPct val="150000"/>
              </a:lnSpc>
            </a:pPr>
            <a:r>
              <a:rPr lang="en-US" altLang="zh-CN" dirty="0">
                <a:solidFill>
                  <a:srgbClr val="FF0000"/>
                </a:solidFill>
                <a:latin typeface="FZXBSK--GBK1-0"/>
              </a:rPr>
              <a:t>5</a:t>
            </a:r>
            <a:r>
              <a:rPr lang="en-US" altLang="zh-CN" sz="1800" b="0" i="0" u="none" strike="noStrike" baseline="0" dirty="0">
                <a:solidFill>
                  <a:srgbClr val="FF0000"/>
                </a:solidFill>
                <a:latin typeface="FZXBSK--GBK1-0"/>
              </a:rPr>
              <a:t>. </a:t>
            </a:r>
            <a:r>
              <a:rPr lang="zh-CN" altLang="en-US" sz="1800" b="0" i="0" u="none" strike="noStrike" baseline="0" dirty="0">
                <a:solidFill>
                  <a:srgbClr val="FF0000"/>
                </a:solidFill>
                <a:latin typeface="FZXBSK--GBK1-0"/>
              </a:rPr>
              <a:t>危险性较大的分部分项工程安全管理</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）危险性较大的分部分项工程的含义。</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）危险性较大的分部分项工程的范围。</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）危险性较大的分部分项工程安全专项施工方案管理</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XBSK--GBK1-0"/>
              </a:rPr>
              <a:t>6. </a:t>
            </a:r>
            <a:r>
              <a:rPr lang="zh-CN" altLang="en-US" sz="1800" b="0" i="0" u="none" strike="noStrike" baseline="0" dirty="0">
                <a:solidFill>
                  <a:srgbClr val="FF0000"/>
                </a:solidFill>
                <a:latin typeface="FZXBSK--GBK1-0"/>
              </a:rPr>
              <a:t>常见工伤事故的预防措施</a:t>
            </a:r>
            <a:endParaRPr lang="en-US" altLang="zh-CN" sz="1800" b="0" i="0" u="none" strike="noStrike" baseline="0" dirty="0">
              <a:solidFill>
                <a:srgbClr val="FF0000"/>
              </a:solidFill>
              <a:latin typeface="FZXBSK--GBK1-0"/>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）高处坠落事故的预防措施</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）物体打击事故的预防措施</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）坍塌事故的预防措施　</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土方坍塌预防措施</a:t>
            </a:r>
            <a:endParaRPr lang="en-US" altLang="zh-CN" dirty="0">
              <a:latin typeface="宋体" panose="02010600030101010101" pitchFamily="2" charset="-122"/>
              <a:ea typeface="宋体" panose="02010600030101010101" pitchFamily="2" charset="-122"/>
            </a:endParaRPr>
          </a:p>
          <a:p>
            <a:pPr marL="985838" indent="-285750">
              <a:lnSpc>
                <a:spcPct val="150000"/>
              </a:lnSpc>
              <a:buFont typeface="Wingdings" panose="05000000000000000000" pitchFamily="2" charset="2"/>
              <a:buChar char="ü"/>
            </a:pPr>
            <a:r>
              <a:rPr lang="zh-CN" altLang="en-US" dirty="0">
                <a:latin typeface="宋体" panose="02010600030101010101" pitchFamily="2" charset="-122"/>
                <a:ea typeface="宋体" panose="02010600030101010101" pitchFamily="2" charset="-122"/>
              </a:rPr>
              <a:t>模板工程失稳坍塌预防措施</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573790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.3</a:t>
            </a:r>
            <a:r>
              <a:rPr lang="zh-CN" altLang="en-US" sz="2800" dirty="0">
                <a:solidFill>
                  <a:srgbClr val="C00000"/>
                </a:solidFill>
              </a:rPr>
              <a:t>　建筑施工组织原理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1.3.2</a:t>
            </a:r>
            <a:r>
              <a:rPr lang="zh-CN" altLang="en-US" sz="2400" dirty="0"/>
              <a:t>　施工项目管理组织形式</a:t>
            </a:r>
          </a:p>
        </p:txBody>
      </p:sp>
      <p:sp>
        <p:nvSpPr>
          <p:cNvPr id="8" name="矩形 7">
            <a:extLst>
              <a:ext uri="{FF2B5EF4-FFF2-40B4-BE49-F238E27FC236}">
                <a16:creationId xmlns:a16="http://schemas.microsoft.com/office/drawing/2014/main" id="{32290593-2F6D-4FBA-8BC9-BF60DE6380E6}"/>
              </a:ext>
            </a:extLst>
          </p:cNvPr>
          <p:cNvSpPr/>
          <p:nvPr/>
        </p:nvSpPr>
        <p:spPr>
          <a:xfrm>
            <a:off x="943638" y="2328443"/>
            <a:ext cx="2898898" cy="4182555"/>
          </a:xfrm>
          <a:prstGeom prst="rect">
            <a:avLst/>
          </a:prstGeom>
        </p:spPr>
        <p:txBody>
          <a:bodyPr wrap="square">
            <a:spAutoFit/>
          </a:bodyPr>
          <a:lstStyle/>
          <a:p>
            <a:pPr indent="452438">
              <a:lnSpc>
                <a:spcPct val="150000"/>
              </a:lnSpc>
            </a:pPr>
            <a:r>
              <a:rPr lang="zh-CN" altLang="en-US" sz="1800" b="0" i="0" u="none" strike="noStrike" baseline="0" dirty="0">
                <a:solidFill>
                  <a:srgbClr val="FF0000"/>
                </a:solidFill>
                <a:latin typeface="E-HZ"/>
              </a:rPr>
              <a:t>１</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直线制组织形式</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这种组织模式是以承包项目为对象来组织项目承包队伍、企业职能部门和下属施工单位或专业承包队伍处在服从地位。直线制组织形式适用于大中型项目和工期紧迫的项目，或者要求多部门密切配合的项目。</a:t>
            </a:r>
          </a:p>
        </p:txBody>
      </p:sp>
      <p:pic>
        <p:nvPicPr>
          <p:cNvPr id="5" name="图片 4">
            <a:extLst>
              <a:ext uri="{FF2B5EF4-FFF2-40B4-BE49-F238E27FC236}">
                <a16:creationId xmlns:a16="http://schemas.microsoft.com/office/drawing/2014/main" id="{F808211B-4EC6-4DD2-8434-23E59105704F}"/>
              </a:ext>
            </a:extLst>
          </p:cNvPr>
          <p:cNvPicPr>
            <a:picLocks noChangeAspect="1"/>
          </p:cNvPicPr>
          <p:nvPr/>
        </p:nvPicPr>
        <p:blipFill>
          <a:blip r:embed="rId2"/>
          <a:stretch>
            <a:fillRect/>
          </a:stretch>
        </p:blipFill>
        <p:spPr>
          <a:xfrm>
            <a:off x="4237865" y="2849057"/>
            <a:ext cx="6862414" cy="3305163"/>
          </a:xfrm>
          <a:prstGeom prst="rect">
            <a:avLst/>
          </a:prstGeom>
        </p:spPr>
      </p:pic>
    </p:spTree>
    <p:extLst>
      <p:ext uri="{BB962C8B-B14F-4D97-AF65-F5344CB8AC3E}">
        <p14:creationId xmlns:p14="http://schemas.microsoft.com/office/powerpoint/2010/main" val="26527032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711820" cy="523220"/>
          </a:xfrm>
          <a:prstGeom prst="rect">
            <a:avLst/>
          </a:prstGeom>
        </p:spPr>
        <p:txBody>
          <a:bodyPr wrap="none">
            <a:spAutoFit/>
          </a:bodyPr>
          <a:lstStyle/>
          <a:p>
            <a:r>
              <a:rPr lang="en-US" altLang="zh-CN" sz="2800" dirty="0">
                <a:solidFill>
                  <a:srgbClr val="C00000"/>
                </a:solidFill>
              </a:rPr>
              <a:t>6.3</a:t>
            </a:r>
            <a:r>
              <a:rPr lang="zh-CN" altLang="en-US" sz="2800" dirty="0">
                <a:solidFill>
                  <a:srgbClr val="C00000"/>
                </a:solidFill>
              </a:rPr>
              <a:t>　施工现场文明施工与环境保护</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6.3.1</a:t>
            </a:r>
            <a:r>
              <a:rPr lang="zh-CN" altLang="en-US" sz="2400" dirty="0"/>
              <a:t>　施工现场文明施工</a:t>
            </a:r>
          </a:p>
        </p:txBody>
      </p:sp>
      <p:sp>
        <p:nvSpPr>
          <p:cNvPr id="6" name="矩形 5"/>
          <p:cNvSpPr/>
          <p:nvPr/>
        </p:nvSpPr>
        <p:spPr>
          <a:xfrm>
            <a:off x="943637" y="2328443"/>
            <a:ext cx="9751761" cy="858377"/>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）施工现场文明施工的基本要求</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）施工现场文明施工的措施</a:t>
            </a:r>
            <a:endParaRPr lang="en-US" altLang="zh-CN" dirty="0">
              <a:latin typeface="宋体" panose="02010600030101010101" pitchFamily="2" charset="-122"/>
              <a:ea typeface="宋体" panose="02010600030101010101" pitchFamily="2" charset="-122"/>
            </a:endParaRPr>
          </a:p>
        </p:txBody>
      </p:sp>
      <p:sp>
        <p:nvSpPr>
          <p:cNvPr id="10" name="矩形 9">
            <a:extLst>
              <a:ext uri="{FF2B5EF4-FFF2-40B4-BE49-F238E27FC236}">
                <a16:creationId xmlns:a16="http://schemas.microsoft.com/office/drawing/2014/main" id="{C5BD81F9-EAB0-4983-9F5E-A89266B78CE0}"/>
              </a:ext>
            </a:extLst>
          </p:cNvPr>
          <p:cNvSpPr/>
          <p:nvPr/>
        </p:nvSpPr>
        <p:spPr>
          <a:xfrm>
            <a:off x="1334055" y="3429000"/>
            <a:ext cx="9751761" cy="1689373"/>
          </a:xfrm>
          <a:prstGeom prst="rect">
            <a:avLst/>
          </a:prstGeom>
        </p:spPr>
        <p:txBody>
          <a:bodyPr wrap="square">
            <a:spAutoFit/>
          </a:bodyPr>
          <a:lstStyle/>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加强现场文明施工的管理</a:t>
            </a: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落实现场文明施工的各项管理措施</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建立检查考核制度</a:t>
            </a:r>
            <a:endParaRPr lang="en-US" altLang="zh-CN" dirty="0">
              <a:latin typeface="宋体" panose="02010600030101010101" pitchFamily="2" charset="-122"/>
              <a:ea typeface="宋体" panose="02010600030101010101" pitchFamily="2" charset="-122"/>
            </a:endParaRPr>
          </a:p>
          <a:p>
            <a:pPr marL="342900" indent="-342900">
              <a:lnSpc>
                <a:spcPct val="150000"/>
              </a:lnSpc>
              <a:buFont typeface="+mj-ea"/>
              <a:buAutoNum type="circleNumDbPlain"/>
            </a:pPr>
            <a:r>
              <a:rPr lang="zh-CN" altLang="en-US" dirty="0">
                <a:latin typeface="宋体" panose="02010600030101010101" pitchFamily="2" charset="-122"/>
                <a:ea typeface="宋体" panose="02010600030101010101" pitchFamily="2" charset="-122"/>
              </a:rPr>
              <a:t>抓好文明施工建设</a:t>
            </a:r>
          </a:p>
        </p:txBody>
      </p:sp>
    </p:spTree>
    <p:extLst>
      <p:ext uri="{BB962C8B-B14F-4D97-AF65-F5344CB8AC3E}">
        <p14:creationId xmlns:p14="http://schemas.microsoft.com/office/powerpoint/2010/main" val="209026991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5711820" cy="523220"/>
          </a:xfrm>
          <a:prstGeom prst="rect">
            <a:avLst/>
          </a:prstGeom>
        </p:spPr>
        <p:txBody>
          <a:bodyPr wrap="none">
            <a:spAutoFit/>
          </a:bodyPr>
          <a:lstStyle/>
          <a:p>
            <a:r>
              <a:rPr lang="en-US" altLang="zh-CN" sz="2800" dirty="0">
                <a:solidFill>
                  <a:srgbClr val="C00000"/>
                </a:solidFill>
              </a:rPr>
              <a:t>6.3</a:t>
            </a:r>
            <a:r>
              <a:rPr lang="zh-CN" altLang="en-US" sz="2800" dirty="0">
                <a:solidFill>
                  <a:srgbClr val="C00000"/>
                </a:solidFill>
              </a:rPr>
              <a:t>　施工现场文明施工与环境保护</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6.3.2</a:t>
            </a:r>
            <a:r>
              <a:rPr lang="zh-CN" altLang="en-US" sz="2400" dirty="0"/>
              <a:t>　施工现场环境保护</a:t>
            </a:r>
          </a:p>
        </p:txBody>
      </p:sp>
      <p:sp>
        <p:nvSpPr>
          <p:cNvPr id="6" name="矩形 5"/>
          <p:cNvSpPr/>
          <p:nvPr/>
        </p:nvSpPr>
        <p:spPr>
          <a:xfrm>
            <a:off x="943637" y="2328443"/>
            <a:ext cx="9751761" cy="1689373"/>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）施工现场空气污染的防治措施</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）施工过程水污染的防治措施</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）施工现场噪声的控制措施　</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）固体废物的处理</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42400506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275529" cy="523220"/>
          </a:xfrm>
          <a:prstGeom prst="rect">
            <a:avLst/>
          </a:prstGeom>
        </p:spPr>
        <p:txBody>
          <a:bodyPr wrap="none">
            <a:spAutoFit/>
          </a:bodyPr>
          <a:lstStyle/>
          <a:p>
            <a:r>
              <a:rPr lang="en-US" altLang="zh-CN" sz="2800" dirty="0">
                <a:solidFill>
                  <a:srgbClr val="C00000"/>
                </a:solidFill>
              </a:rPr>
              <a:t>6.4</a:t>
            </a:r>
            <a:r>
              <a:rPr lang="zh-CN" altLang="en-US" sz="2800" dirty="0">
                <a:solidFill>
                  <a:srgbClr val="C00000"/>
                </a:solidFill>
              </a:rPr>
              <a:t>　安全事故分类与处理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6.4.1</a:t>
            </a:r>
            <a:r>
              <a:rPr lang="zh-CN" altLang="en-US" sz="2400" dirty="0"/>
              <a:t>　安全事故的分类</a:t>
            </a:r>
          </a:p>
        </p:txBody>
      </p:sp>
      <p:sp>
        <p:nvSpPr>
          <p:cNvPr id="6" name="矩形 5"/>
          <p:cNvSpPr/>
          <p:nvPr/>
        </p:nvSpPr>
        <p:spPr>
          <a:xfrm>
            <a:off x="943637" y="2328443"/>
            <a:ext cx="9751761" cy="3766865"/>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）按事故发生的原因分类</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根据</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企业职工伤亡事故分类标准</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将事故类别分为２０ 类， 即物体打击、车辆伤害、机械伤害、起重伤害、触电、淹溺、灼烫、火灾、高处坠落、坍塌、冒顶片帮、透水、放炮、瓦斯爆炸、火药爆炸、锅炉爆炸、容器爆炸、其他爆炸、中毒和窒息、其他伤害。</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）按事故严重程度分类</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特别重大事故 </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重大事故</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较大事故 </a:t>
            </a:r>
            <a:endParaRPr lang="en-US" altLang="zh-CN" dirty="0">
              <a:latin typeface="宋体" panose="02010600030101010101" pitchFamily="2" charset="-122"/>
              <a:ea typeface="宋体" panose="02010600030101010101" pitchFamily="2" charset="-122"/>
            </a:endParaRPr>
          </a:p>
          <a:p>
            <a:pPr marL="342900"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一般事故</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6788946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6  </a:t>
            </a:r>
            <a:r>
              <a:rPr lang="zh-CN" altLang="en-US" sz="3200" b="0" dirty="0">
                <a:solidFill>
                  <a:schemeClr val="tx1"/>
                </a:solidFill>
              </a:rPr>
              <a:t>建筑工程安全管理和文明施工管理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275529" cy="523220"/>
          </a:xfrm>
          <a:prstGeom prst="rect">
            <a:avLst/>
          </a:prstGeom>
        </p:spPr>
        <p:txBody>
          <a:bodyPr wrap="none">
            <a:spAutoFit/>
          </a:bodyPr>
          <a:lstStyle/>
          <a:p>
            <a:r>
              <a:rPr lang="en-US" altLang="zh-CN" sz="2800" dirty="0">
                <a:solidFill>
                  <a:srgbClr val="C00000"/>
                </a:solidFill>
              </a:rPr>
              <a:t>6.4</a:t>
            </a:r>
            <a:r>
              <a:rPr lang="zh-CN" altLang="en-US" sz="2800" dirty="0">
                <a:solidFill>
                  <a:srgbClr val="C00000"/>
                </a:solidFill>
              </a:rPr>
              <a:t>　安全事故分类与处理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6.4.2</a:t>
            </a:r>
            <a:r>
              <a:rPr lang="zh-CN" altLang="en-US" sz="2400" dirty="0"/>
              <a:t>　建设工程安全事故处理</a:t>
            </a:r>
          </a:p>
        </p:txBody>
      </p:sp>
      <p:sp>
        <p:nvSpPr>
          <p:cNvPr id="6" name="矩形 5"/>
          <p:cNvSpPr/>
          <p:nvPr/>
        </p:nvSpPr>
        <p:spPr>
          <a:xfrm>
            <a:off x="943637" y="2328443"/>
            <a:ext cx="9751761" cy="3766865"/>
          </a:xfrm>
          <a:prstGeom prst="rect">
            <a:avLst/>
          </a:prstGeom>
        </p:spPr>
        <p:txBody>
          <a:bodyPr wrap="square">
            <a:spAutoFit/>
          </a:bodyPr>
          <a:lstStyle/>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）事故处理的原则</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）建设工程安全事故处理程序</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按规定向有关部门报告事故情况。</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组织调查组，开展事故调查</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现场勘查。</a:t>
            </a: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分析事故原因 </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定预防措施</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提交事故调查报告</a:t>
            </a:r>
            <a:endParaRPr lang="en-US" altLang="zh-CN" dirty="0">
              <a:latin typeface="宋体" panose="02010600030101010101" pitchFamily="2" charset="-122"/>
              <a:ea typeface="宋体" panose="02010600030101010101" pitchFamily="2" charset="-122"/>
            </a:endParaRPr>
          </a:p>
          <a:p>
            <a:pPr marL="627063" indent="192088">
              <a:lnSpc>
                <a:spcPct val="150000"/>
              </a:lnSpc>
              <a:buFont typeface="+mj-ea"/>
              <a:buAutoNum type="circleNumDbPlain"/>
            </a:pPr>
            <a:r>
              <a:rPr lang="zh-CN" altLang="en-US" dirty="0">
                <a:latin typeface="宋体" panose="02010600030101010101" pitchFamily="2" charset="-122"/>
                <a:ea typeface="宋体" panose="02010600030101010101" pitchFamily="2" charset="-122"/>
              </a:rPr>
              <a:t>事故的审理和结案</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4758768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a:extLst>
              <a:ext uri="{FF2B5EF4-FFF2-40B4-BE49-F238E27FC236}">
                <a16:creationId xmlns:a16="http://schemas.microsoft.com/office/drawing/2014/main" id="{D3E3CA3C-7B82-494A-A707-42FBF70A7C93}"/>
              </a:ext>
            </a:extLst>
          </p:cNvPr>
          <p:cNvSpPr>
            <a:spLocks noGrp="1"/>
          </p:cNvSpPr>
          <p:nvPr>
            <p:ph type="body" sz="quarter" idx="10"/>
          </p:nvPr>
        </p:nvSpPr>
        <p:spPr>
          <a:xfrm>
            <a:off x="5358450" y="2009066"/>
            <a:ext cx="1468001" cy="535531"/>
          </a:xfrm>
        </p:spPr>
        <p:txBody>
          <a:bodyPr/>
          <a:lstStyle/>
          <a:p>
            <a:r>
              <a:rPr lang="zh-CN" altLang="en-US" sz="3200" dirty="0"/>
              <a:t>单元</a:t>
            </a:r>
            <a:r>
              <a:rPr lang="en-US" altLang="zh-CN" sz="3200" dirty="0"/>
              <a:t>7</a:t>
            </a:r>
            <a:endParaRPr lang="zh-CN" altLang="en-US" sz="3200" dirty="0"/>
          </a:p>
        </p:txBody>
      </p:sp>
      <p:sp>
        <p:nvSpPr>
          <p:cNvPr id="21" name="文本占位符 20">
            <a:extLst>
              <a:ext uri="{FF2B5EF4-FFF2-40B4-BE49-F238E27FC236}">
                <a16:creationId xmlns:a16="http://schemas.microsoft.com/office/drawing/2014/main" id="{5EB3A7BB-31E1-4EC2-9E33-24E7E8951BC4}"/>
              </a:ext>
            </a:extLst>
          </p:cNvPr>
          <p:cNvSpPr>
            <a:spLocks noGrp="1"/>
          </p:cNvSpPr>
          <p:nvPr>
            <p:ph type="body" sz="quarter" idx="11"/>
          </p:nvPr>
        </p:nvSpPr>
        <p:spPr>
          <a:xfrm>
            <a:off x="2739302" y="3705118"/>
            <a:ext cx="6879557" cy="769441"/>
          </a:xfrm>
        </p:spPr>
        <p:txBody>
          <a:bodyPr/>
          <a:lstStyle/>
          <a:p>
            <a:r>
              <a:rPr lang="zh-CN" altLang="en-US" dirty="0"/>
              <a:t>建设工程项目管理</a:t>
            </a:r>
          </a:p>
        </p:txBody>
      </p:sp>
    </p:spTree>
    <p:extLst>
      <p:ext uri="{BB962C8B-B14F-4D97-AF65-F5344CB8AC3E}">
        <p14:creationId xmlns:p14="http://schemas.microsoft.com/office/powerpoint/2010/main" val="252354496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.1</a:t>
            </a:r>
            <a:r>
              <a:rPr lang="zh-CN" altLang="en-US" sz="2400" dirty="0"/>
              <a:t>　概述</a:t>
            </a:r>
          </a:p>
        </p:txBody>
      </p:sp>
      <p:sp>
        <p:nvSpPr>
          <p:cNvPr id="6" name="矩形 5"/>
          <p:cNvSpPr/>
          <p:nvPr/>
        </p:nvSpPr>
        <p:spPr>
          <a:xfrm>
            <a:off x="943637" y="2328443"/>
            <a:ext cx="9751761" cy="2520370"/>
          </a:xfrm>
          <a:prstGeom prst="rect">
            <a:avLst/>
          </a:prstGeom>
        </p:spPr>
        <p:txBody>
          <a:bodyPr wrap="square">
            <a:spAutoFit/>
          </a:bodyPr>
          <a:lstStyle/>
          <a:p>
            <a:pPr marL="342900" indent="-342900">
              <a:lnSpc>
                <a:spcPct val="150000"/>
              </a:lnSpc>
              <a:buAutoNum type="arabicPeriod"/>
            </a:pPr>
            <a:r>
              <a:rPr lang="zh-CN" altLang="en-US" sz="1800" b="0" i="0" u="none" strike="noStrike" baseline="0" dirty="0">
                <a:solidFill>
                  <a:srgbClr val="FF0000"/>
                </a:solidFill>
                <a:latin typeface="FZHTK--GBK1-0"/>
              </a:rPr>
              <a:t>基本概念</a:t>
            </a:r>
            <a:endParaRPr lang="en-US" altLang="zh-CN" sz="1800" b="0" i="0" u="none" strike="noStrike" baseline="0" dirty="0">
              <a:solidFill>
                <a:srgbClr val="FF0000"/>
              </a:solidFill>
              <a:latin typeface="FZHTK--GBK1-0"/>
            </a:endParaRPr>
          </a:p>
          <a:p>
            <a:pPr marL="342900" indent="-342900">
              <a:lnSpc>
                <a:spcPct val="150000"/>
              </a:lnSpc>
              <a:buAutoNum type="arabicPeriod"/>
            </a:pPr>
            <a:r>
              <a:rPr lang="zh-CN" altLang="en-US" sz="1800" b="0" i="0" u="none" strike="noStrike" baseline="0" dirty="0">
                <a:solidFill>
                  <a:srgbClr val="FF0000"/>
                </a:solidFill>
                <a:latin typeface="FZHTK--GBK1-0"/>
              </a:rPr>
              <a:t>质量管理体系</a:t>
            </a:r>
            <a:endParaRPr lang="en-US" altLang="zh-CN" dirty="0">
              <a:solidFill>
                <a:srgbClr val="FF0000"/>
              </a:solidFill>
              <a:latin typeface="FZHTK--GBK1-0"/>
            </a:endParaRPr>
          </a:p>
          <a:p>
            <a:pPr marL="342900" indent="-342900">
              <a:lnSpc>
                <a:spcPct val="150000"/>
              </a:lnSpc>
              <a:buAutoNum type="arabicPeriod"/>
            </a:pPr>
            <a:r>
              <a:rPr lang="zh-CN" altLang="en-US" sz="1800" b="0" i="0" u="none" strike="noStrike" baseline="0" dirty="0">
                <a:solidFill>
                  <a:srgbClr val="FF0000"/>
                </a:solidFill>
                <a:latin typeface="FZHTK--GBK1-0"/>
              </a:rPr>
              <a:t>质量管理基本理论</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质量成本理论</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全面质量管理</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ＴＱＣ</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理论</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EF732E12-046F-4C60-BD8C-BEC931BEE704}"/>
              </a:ext>
            </a:extLst>
          </p:cNvPr>
          <p:cNvPicPr>
            <a:picLocks noChangeAspect="1"/>
          </p:cNvPicPr>
          <p:nvPr/>
        </p:nvPicPr>
        <p:blipFill>
          <a:blip r:embed="rId2"/>
          <a:stretch>
            <a:fillRect/>
          </a:stretch>
        </p:blipFill>
        <p:spPr>
          <a:xfrm>
            <a:off x="5118250" y="1967284"/>
            <a:ext cx="6130113" cy="3495161"/>
          </a:xfrm>
          <a:prstGeom prst="rect">
            <a:avLst/>
          </a:prstGeom>
        </p:spPr>
      </p:pic>
    </p:spTree>
    <p:extLst>
      <p:ext uri="{BB962C8B-B14F-4D97-AF65-F5344CB8AC3E}">
        <p14:creationId xmlns:p14="http://schemas.microsoft.com/office/powerpoint/2010/main" val="41725509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.1</a:t>
            </a:r>
            <a:r>
              <a:rPr lang="zh-CN" altLang="en-US" sz="2400" dirty="0"/>
              <a:t>　概述</a:t>
            </a:r>
          </a:p>
        </p:txBody>
      </p:sp>
      <p:sp>
        <p:nvSpPr>
          <p:cNvPr id="6" name="矩形 5"/>
          <p:cNvSpPr/>
          <p:nvPr/>
        </p:nvSpPr>
        <p:spPr>
          <a:xfrm>
            <a:off x="943637" y="2328443"/>
            <a:ext cx="9751761" cy="2520562"/>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4. </a:t>
            </a:r>
            <a:r>
              <a:rPr lang="zh-CN" altLang="en-US" sz="1800" b="0" i="0" u="none" strike="noStrike" baseline="0" dirty="0">
                <a:solidFill>
                  <a:srgbClr val="FF0000"/>
                </a:solidFill>
                <a:latin typeface="FZHTK--GBK1-0"/>
              </a:rPr>
              <a:t>影响建筑工程项目质量的因素</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人的因素</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材料的因素</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机械的因素</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方法的因素</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环境的因素</a:t>
            </a:r>
          </a:p>
        </p:txBody>
      </p:sp>
      <p:pic>
        <p:nvPicPr>
          <p:cNvPr id="11" name="图片 10">
            <a:extLst>
              <a:ext uri="{FF2B5EF4-FFF2-40B4-BE49-F238E27FC236}">
                <a16:creationId xmlns:a16="http://schemas.microsoft.com/office/drawing/2014/main" id="{C2ED6F76-1689-45B5-9194-DD9A4135D6D3}"/>
              </a:ext>
            </a:extLst>
          </p:cNvPr>
          <p:cNvPicPr>
            <a:picLocks noChangeAspect="1"/>
          </p:cNvPicPr>
          <p:nvPr/>
        </p:nvPicPr>
        <p:blipFill>
          <a:blip r:embed="rId2"/>
          <a:stretch>
            <a:fillRect/>
          </a:stretch>
        </p:blipFill>
        <p:spPr>
          <a:xfrm>
            <a:off x="6092694" y="2225168"/>
            <a:ext cx="4119818" cy="3627334"/>
          </a:xfrm>
          <a:prstGeom prst="rect">
            <a:avLst/>
          </a:prstGeom>
        </p:spPr>
      </p:pic>
    </p:spTree>
    <p:extLst>
      <p:ext uri="{BB962C8B-B14F-4D97-AF65-F5344CB8AC3E}">
        <p14:creationId xmlns:p14="http://schemas.microsoft.com/office/powerpoint/2010/main" val="8539849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.2</a:t>
            </a:r>
            <a:r>
              <a:rPr lang="zh-CN" altLang="en-US" sz="2400" dirty="0"/>
              <a:t>　质量管理常用统计分析方法</a:t>
            </a:r>
          </a:p>
        </p:txBody>
      </p:sp>
      <p:sp>
        <p:nvSpPr>
          <p:cNvPr id="6" name="矩形 5"/>
          <p:cNvSpPr/>
          <p:nvPr/>
        </p:nvSpPr>
        <p:spPr>
          <a:xfrm>
            <a:off x="943637" y="2328443"/>
            <a:ext cx="9751761" cy="2935868"/>
          </a:xfrm>
          <a:prstGeom prst="rect">
            <a:avLst/>
          </a:prstGeom>
        </p:spPr>
        <p:txBody>
          <a:bodyPr wrap="square">
            <a:spAutoFit/>
          </a:bodyPr>
          <a:lstStyle/>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排列图法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因果分析图法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直方图法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控制图法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分层法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调查表法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(7)</a:t>
            </a:r>
            <a:r>
              <a:rPr lang="zh-CN" altLang="en-US" dirty="0">
                <a:latin typeface="宋体" panose="02010600030101010101" pitchFamily="2" charset="-122"/>
                <a:ea typeface="宋体" panose="02010600030101010101" pitchFamily="2" charset="-122"/>
              </a:rPr>
              <a:t>散布图法　</a:t>
            </a:r>
          </a:p>
        </p:txBody>
      </p:sp>
      <p:pic>
        <p:nvPicPr>
          <p:cNvPr id="5" name="图片 4">
            <a:extLst>
              <a:ext uri="{FF2B5EF4-FFF2-40B4-BE49-F238E27FC236}">
                <a16:creationId xmlns:a16="http://schemas.microsoft.com/office/drawing/2014/main" id="{9A8696F4-20D9-4C77-A22E-D0B8BC9D1DDD}"/>
              </a:ext>
            </a:extLst>
          </p:cNvPr>
          <p:cNvPicPr>
            <a:picLocks noChangeAspect="1"/>
          </p:cNvPicPr>
          <p:nvPr/>
        </p:nvPicPr>
        <p:blipFill>
          <a:blip r:embed="rId2"/>
          <a:stretch>
            <a:fillRect/>
          </a:stretch>
        </p:blipFill>
        <p:spPr>
          <a:xfrm>
            <a:off x="4281464" y="2513132"/>
            <a:ext cx="6508285" cy="2981848"/>
          </a:xfrm>
          <a:prstGeom prst="rect">
            <a:avLst/>
          </a:prstGeom>
        </p:spPr>
      </p:pic>
    </p:spTree>
    <p:extLst>
      <p:ext uri="{BB962C8B-B14F-4D97-AF65-F5344CB8AC3E}">
        <p14:creationId xmlns:p14="http://schemas.microsoft.com/office/powerpoint/2010/main" val="308366987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.3</a:t>
            </a:r>
            <a:r>
              <a:rPr lang="zh-CN" altLang="en-US" sz="2400" dirty="0"/>
              <a:t>　施工质量控制</a:t>
            </a:r>
          </a:p>
        </p:txBody>
      </p:sp>
      <p:sp>
        <p:nvSpPr>
          <p:cNvPr id="6" name="矩形 5"/>
          <p:cNvSpPr/>
          <p:nvPr/>
        </p:nvSpPr>
        <p:spPr>
          <a:xfrm>
            <a:off x="943637" y="2328443"/>
            <a:ext cx="9751761" cy="1689373"/>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事前质量控制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事中质量控制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事后质量控制</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
        <p:nvSpPr>
          <p:cNvPr id="9" name="椭圆 8">
            <a:extLst>
              <a:ext uri="{FF2B5EF4-FFF2-40B4-BE49-F238E27FC236}">
                <a16:creationId xmlns:a16="http://schemas.microsoft.com/office/drawing/2014/main" id="{9ADF4C68-997B-4D9A-BCD6-DF138F456F12}"/>
              </a:ext>
            </a:extLst>
          </p:cNvPr>
          <p:cNvSpPr/>
          <p:nvPr/>
        </p:nvSpPr>
        <p:spPr>
          <a:xfrm>
            <a:off x="751681" y="4065580"/>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3986382"/>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.4</a:t>
            </a:r>
            <a:r>
              <a:rPr lang="zh-CN" altLang="en-US" sz="2400" dirty="0"/>
              <a:t>　施工质量检查、验收</a:t>
            </a:r>
          </a:p>
        </p:txBody>
      </p:sp>
      <p:sp>
        <p:nvSpPr>
          <p:cNvPr id="12" name="矩形 11">
            <a:extLst>
              <a:ext uri="{FF2B5EF4-FFF2-40B4-BE49-F238E27FC236}">
                <a16:creationId xmlns:a16="http://schemas.microsoft.com/office/drawing/2014/main" id="{FEC4A434-3892-4529-BEF9-0D6A36AAF35C}"/>
              </a:ext>
            </a:extLst>
          </p:cNvPr>
          <p:cNvSpPr/>
          <p:nvPr/>
        </p:nvSpPr>
        <p:spPr>
          <a:xfrm>
            <a:off x="943637" y="4678716"/>
            <a:ext cx="9751761" cy="2520370"/>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施工质量检查</a:t>
            </a:r>
            <a:endParaRPr lang="en-US" altLang="zh-CN" sz="1800" b="0" i="0" u="none" strike="noStrike" baseline="0" dirty="0">
              <a:solidFill>
                <a:srgbClr val="FF0000"/>
              </a:solidFill>
              <a:latin typeface="FZHTK--GBK1-0"/>
            </a:endParaRPr>
          </a:p>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2. </a:t>
            </a:r>
            <a:r>
              <a:rPr lang="zh-CN" altLang="en-US" sz="1800" b="0" i="0" u="none" strike="noStrike" baseline="0" dirty="0">
                <a:solidFill>
                  <a:srgbClr val="FF0000"/>
                </a:solidFill>
                <a:latin typeface="FZHTK--GBK1-0"/>
              </a:rPr>
              <a:t>施工质量检查的内容</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施工准备的检验内容</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施工过程的检验内容</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交工验收的检验内容</a:t>
            </a:r>
            <a:endParaRPr lang="en-US" altLang="zh-CN" dirty="0">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8138899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.4</a:t>
            </a:r>
            <a:r>
              <a:rPr lang="zh-CN" altLang="en-US" sz="2400" dirty="0"/>
              <a:t>　施工质量检查、验收</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376686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3. </a:t>
            </a:r>
            <a:r>
              <a:rPr lang="zh-CN" altLang="en-US" sz="1800" b="0" i="0" u="none" strike="noStrike" baseline="0" dirty="0">
                <a:solidFill>
                  <a:srgbClr val="FF0000"/>
                </a:solidFill>
                <a:latin typeface="FZHTK--GBK1-0"/>
              </a:rPr>
              <a:t>质量检查的方式</a:t>
            </a:r>
            <a:endParaRPr lang="en-US" altLang="zh-CN" sz="1800" b="0" i="0" u="none" strike="noStrike" baseline="0" dirty="0">
              <a:solidFill>
                <a:srgbClr val="FF0000"/>
              </a:solidFill>
              <a:latin typeface="FZHTK--GBK1-0"/>
            </a:endParaRPr>
          </a:p>
          <a:p>
            <a:pPr indent="266700">
              <a:lnSpc>
                <a:spcPct val="150000"/>
              </a:lnSpc>
            </a:pPr>
            <a:r>
              <a:rPr lang="en-US" altLang="zh-CN" sz="1800" b="0" i="0" u="none" strike="noStrike" baseline="0" dirty="0">
                <a:solidFill>
                  <a:srgbClr val="FF0000"/>
                </a:solidFill>
                <a:latin typeface="宋体" panose="02010600030101010101" pitchFamily="2" charset="-122"/>
                <a:ea typeface="宋体" panose="02010600030101010101" pitchFamily="2" charset="-122"/>
              </a:rPr>
              <a:t>(</a:t>
            </a:r>
            <a:r>
              <a:rPr lang="zh-CN" altLang="en-US" sz="1800" b="0" i="0" u="none" strike="noStrike" baseline="0" dirty="0">
                <a:solidFill>
                  <a:srgbClr val="FF0000"/>
                </a:solidFill>
                <a:latin typeface="宋体" panose="02010600030101010101" pitchFamily="2" charset="-122"/>
                <a:ea typeface="宋体" panose="02010600030101010101" pitchFamily="2" charset="-122"/>
              </a:rPr>
              <a:t>１</a:t>
            </a:r>
            <a:r>
              <a:rPr lang="en-US" altLang="zh-CN" sz="1800" b="0" i="0" u="none" strike="noStrike" baseline="0" dirty="0">
                <a:solidFill>
                  <a:srgbClr val="FF0000"/>
                </a:solidFill>
                <a:latin typeface="宋体" panose="02010600030101010101" pitchFamily="2" charset="-122"/>
                <a:ea typeface="宋体" panose="02010600030101010101" pitchFamily="2" charset="-122"/>
              </a:rPr>
              <a:t>)  </a:t>
            </a:r>
            <a:r>
              <a:rPr lang="zh-CN" altLang="en-US" sz="1800" b="0" i="0" u="none" strike="noStrike" baseline="0" dirty="0">
                <a:solidFill>
                  <a:srgbClr val="FF0000"/>
                </a:solidFill>
                <a:latin typeface="宋体" panose="02010600030101010101" pitchFamily="2" charset="-122"/>
                <a:ea typeface="宋体" panose="02010600030101010101" pitchFamily="2" charset="-122"/>
              </a:rPr>
              <a:t>全数检验    </a:t>
            </a:r>
            <a:r>
              <a:rPr lang="en-US" altLang="zh-CN" sz="1800" b="0" i="0" u="none" strike="noStrike" baseline="0" dirty="0">
                <a:solidFill>
                  <a:srgbClr val="FF0000"/>
                </a:solidFill>
                <a:latin typeface="宋体" panose="02010600030101010101" pitchFamily="2" charset="-122"/>
                <a:ea typeface="宋体" panose="02010600030101010101" pitchFamily="2" charset="-122"/>
              </a:rPr>
              <a:t>(</a:t>
            </a:r>
            <a:r>
              <a:rPr lang="zh-CN" altLang="en-US" sz="1800" b="0" i="0" u="none" strike="noStrike" baseline="0" dirty="0">
                <a:solidFill>
                  <a:srgbClr val="FF0000"/>
                </a:solidFill>
                <a:latin typeface="宋体" panose="02010600030101010101" pitchFamily="2" charset="-122"/>
                <a:ea typeface="宋体" panose="02010600030101010101" pitchFamily="2" charset="-122"/>
              </a:rPr>
              <a:t>２</a:t>
            </a:r>
            <a:r>
              <a:rPr lang="en-US" altLang="zh-CN" sz="1800" b="0" i="0" u="none" strike="noStrike" baseline="0" dirty="0">
                <a:solidFill>
                  <a:srgbClr val="FF0000"/>
                </a:solidFill>
                <a:latin typeface="宋体" panose="02010600030101010101" pitchFamily="2" charset="-122"/>
                <a:ea typeface="宋体" panose="02010600030101010101" pitchFamily="2" charset="-122"/>
              </a:rPr>
              <a:t>)</a:t>
            </a:r>
            <a:r>
              <a:rPr lang="zh-CN" altLang="en-US" sz="1800" b="0" i="0" u="none" strike="noStrike" baseline="0" dirty="0">
                <a:solidFill>
                  <a:srgbClr val="FF0000"/>
                </a:solidFill>
                <a:latin typeface="宋体" panose="02010600030101010101" pitchFamily="2" charset="-122"/>
                <a:ea typeface="宋体" panose="02010600030101010101" pitchFamily="2" charset="-122"/>
              </a:rPr>
              <a:t>抽样检验</a:t>
            </a:r>
            <a:r>
              <a:rPr lang="en-US" altLang="zh-CN" dirty="0">
                <a:solidFill>
                  <a:srgbClr val="FF0000"/>
                </a:solidFill>
                <a:latin typeface="宋体" panose="02010600030101010101" pitchFamily="2" charset="-122"/>
                <a:ea typeface="宋体" panose="02010600030101010101" pitchFamily="2" charset="-122"/>
              </a:rPr>
              <a:t>    (</a:t>
            </a:r>
            <a:r>
              <a:rPr lang="zh-CN" altLang="en-US" dirty="0">
                <a:solidFill>
                  <a:srgbClr val="FF0000"/>
                </a:solidFill>
                <a:latin typeface="宋体" panose="02010600030101010101" pitchFamily="2" charset="-122"/>
                <a:ea typeface="宋体" panose="02010600030101010101" pitchFamily="2" charset="-122"/>
              </a:rPr>
              <a:t>３</a:t>
            </a:r>
            <a:r>
              <a:rPr lang="en-US" altLang="zh-CN" dirty="0">
                <a:solidFill>
                  <a:srgbClr val="FF0000"/>
                </a:solidFill>
                <a:latin typeface="宋体" panose="02010600030101010101" pitchFamily="2" charset="-122"/>
                <a:ea typeface="宋体" panose="02010600030101010101" pitchFamily="2" charset="-122"/>
              </a:rPr>
              <a:t>)</a:t>
            </a:r>
            <a:r>
              <a:rPr lang="zh-CN" altLang="en-US" dirty="0">
                <a:solidFill>
                  <a:srgbClr val="FF0000"/>
                </a:solidFill>
                <a:latin typeface="宋体" panose="02010600030101010101" pitchFamily="2" charset="-122"/>
                <a:ea typeface="宋体" panose="02010600030101010101" pitchFamily="2" charset="-122"/>
              </a:rPr>
              <a:t>审核检验</a:t>
            </a:r>
            <a:endParaRPr lang="en-US" altLang="zh-CN" sz="1800" b="0" i="0" u="none" strike="noStrike" baseline="0" dirty="0">
              <a:solidFill>
                <a:srgbClr val="FF0000"/>
              </a:solidFill>
              <a:latin typeface="宋体" panose="02010600030101010101" pitchFamily="2" charset="-122"/>
              <a:ea typeface="宋体" panose="02010600030101010101" pitchFamily="2" charset="-122"/>
            </a:endParaRPr>
          </a:p>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4</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质量检查的方法</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目测法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实测法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试验法</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sz="1800" b="0" i="0" u="none" strike="noStrike" baseline="0" dirty="0">
                <a:solidFill>
                  <a:srgbClr val="FF0000"/>
                </a:solidFill>
                <a:latin typeface="FZHTK--GBK1-0"/>
              </a:rPr>
              <a:t>5. </a:t>
            </a:r>
            <a:r>
              <a:rPr lang="zh-CN" altLang="en-US" sz="1800" b="0" i="0" u="none" strike="noStrike" baseline="0" dirty="0">
                <a:solidFill>
                  <a:srgbClr val="FF0000"/>
                </a:solidFill>
                <a:latin typeface="FZHTK--GBK1-0"/>
              </a:rPr>
              <a:t>施工质量验收</a:t>
            </a:r>
            <a:endParaRPr lang="en-US" altLang="zh-CN" sz="1800" b="0" i="0" u="none" strike="noStrike" baseline="0" dirty="0">
              <a:solidFill>
                <a:srgbClr val="FF0000"/>
              </a:solidFill>
              <a:latin typeface="FZHTK--GBK1-0"/>
            </a:endParaRPr>
          </a:p>
          <a:p>
            <a:pPr indent="452438">
              <a:lnSpc>
                <a:spcPct val="150000"/>
              </a:lnSpc>
            </a:pP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86238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669286"/>
          </a:xfrm>
        </p:spPr>
        <p:txBody>
          <a:bodyPr/>
          <a:lstStyle/>
          <a:p>
            <a:r>
              <a:rPr lang="zh-CN" altLang="en-US" sz="3200" b="0" dirty="0">
                <a:solidFill>
                  <a:schemeClr val="tx1"/>
                </a:solidFill>
              </a:rPr>
              <a:t>单元</a:t>
            </a:r>
            <a:r>
              <a:rPr lang="en-US" altLang="zh-CN" sz="3200" b="0" dirty="0">
                <a:solidFill>
                  <a:schemeClr val="tx1"/>
                </a:solidFill>
              </a:rPr>
              <a:t>1    </a:t>
            </a:r>
            <a:r>
              <a:rPr lang="zh-CN" altLang="en-US" sz="3200" b="0" dirty="0">
                <a:solidFill>
                  <a:schemeClr val="tx1"/>
                </a:solidFill>
              </a:rPr>
              <a:t>绪论</a:t>
            </a:r>
          </a:p>
        </p:txBody>
      </p:sp>
      <p:sp>
        <p:nvSpPr>
          <p:cNvPr id="13" name="文本框 12">
            <a:extLst>
              <a:ext uri="{FF2B5EF4-FFF2-40B4-BE49-F238E27FC236}">
                <a16:creationId xmlns:a16="http://schemas.microsoft.com/office/drawing/2014/main" id="{591E91C6-C2A5-4E44-A3D0-A4AA81FEA390}"/>
              </a:ext>
            </a:extLst>
          </p:cNvPr>
          <p:cNvSpPr txBox="1"/>
          <p:nvPr/>
        </p:nvSpPr>
        <p:spPr>
          <a:xfrm>
            <a:off x="3410857" y="4209143"/>
            <a:ext cx="3759200" cy="369332"/>
          </a:xfrm>
          <a:prstGeom prst="rect">
            <a:avLst/>
          </a:prstGeom>
          <a:noFill/>
        </p:spPr>
        <p:txBody>
          <a:bodyPr wrap="square" rtlCol="0">
            <a:spAutoFit/>
          </a:bodyPr>
          <a:lstStyle/>
          <a:p>
            <a:endParaRPr lang="zh-CN" altLang="en-US" dirty="0">
              <a:solidFill>
                <a:schemeClr val="tx1">
                  <a:lumMod val="75000"/>
                  <a:lumOff val="25000"/>
                </a:schemeClr>
              </a:solidFill>
              <a:latin typeface="+mn-ea"/>
            </a:endParaRPr>
          </a:p>
        </p:txBody>
      </p:sp>
      <p:sp>
        <p:nvSpPr>
          <p:cNvPr id="3" name="矩形 2"/>
          <p:cNvSpPr/>
          <p:nvPr/>
        </p:nvSpPr>
        <p:spPr>
          <a:xfrm>
            <a:off x="663444" y="912812"/>
            <a:ext cx="4075155" cy="523220"/>
          </a:xfrm>
          <a:prstGeom prst="rect">
            <a:avLst/>
          </a:prstGeom>
        </p:spPr>
        <p:txBody>
          <a:bodyPr wrap="none">
            <a:spAutoFit/>
          </a:bodyPr>
          <a:lstStyle/>
          <a:p>
            <a:r>
              <a:rPr lang="zh-CN" altLang="en-US" sz="2800" dirty="0">
                <a:solidFill>
                  <a:srgbClr val="C00000"/>
                </a:solidFill>
              </a:rPr>
              <a:t>１</a:t>
            </a:r>
            <a:r>
              <a:rPr lang="en-US" altLang="zh-CN" sz="2800" dirty="0">
                <a:solidFill>
                  <a:srgbClr val="C00000"/>
                </a:solidFill>
              </a:rPr>
              <a:t>.3</a:t>
            </a:r>
            <a:r>
              <a:rPr lang="zh-CN" altLang="en-US" sz="2800" dirty="0">
                <a:solidFill>
                  <a:srgbClr val="C00000"/>
                </a:solidFill>
              </a:rPr>
              <a:t>　建筑施工组织原理</a:t>
            </a:r>
          </a:p>
        </p:txBody>
      </p:sp>
      <p:sp>
        <p:nvSpPr>
          <p:cNvPr id="22" name="椭圆 21">
            <a:extLst>
              <a:ext uri="{FF2B5EF4-FFF2-40B4-BE49-F238E27FC236}">
                <a16:creationId xmlns:a16="http://schemas.microsoft.com/office/drawing/2014/main" id="{CF74F085-ECB4-4BB7-BA86-B123B12366EF}"/>
              </a:ext>
            </a:extLst>
          </p:cNvPr>
          <p:cNvSpPr/>
          <p:nvPr/>
        </p:nvSpPr>
        <p:spPr>
          <a:xfrm>
            <a:off x="751681" y="171530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3582" y="1636109"/>
            <a:ext cx="6016475" cy="461665"/>
          </a:xfrm>
          <a:prstGeom prst="rect">
            <a:avLst/>
          </a:prstGeom>
        </p:spPr>
        <p:txBody>
          <a:bodyPr wrap="square">
            <a:spAutoFit/>
          </a:bodyPr>
          <a:lstStyle/>
          <a:p>
            <a:r>
              <a:rPr lang="en-US" altLang="zh-CN" sz="2400" dirty="0"/>
              <a:t>1.3.2</a:t>
            </a:r>
            <a:r>
              <a:rPr lang="zh-CN" altLang="en-US" sz="2400" dirty="0"/>
              <a:t>　施工项目管理组织形式</a:t>
            </a:r>
          </a:p>
        </p:txBody>
      </p:sp>
      <p:sp>
        <p:nvSpPr>
          <p:cNvPr id="8" name="矩形 7">
            <a:extLst>
              <a:ext uri="{FF2B5EF4-FFF2-40B4-BE49-F238E27FC236}">
                <a16:creationId xmlns:a16="http://schemas.microsoft.com/office/drawing/2014/main" id="{32290593-2F6D-4FBA-8BC9-BF60DE6380E6}"/>
              </a:ext>
            </a:extLst>
          </p:cNvPr>
          <p:cNvSpPr/>
          <p:nvPr/>
        </p:nvSpPr>
        <p:spPr>
          <a:xfrm>
            <a:off x="943637" y="2328443"/>
            <a:ext cx="4075155" cy="4182555"/>
          </a:xfrm>
          <a:prstGeom prst="rect">
            <a:avLst/>
          </a:prstGeom>
        </p:spPr>
        <p:txBody>
          <a:bodyPr wrap="square">
            <a:spAutoFit/>
          </a:bodyPr>
          <a:lstStyle/>
          <a:p>
            <a:pPr indent="452438">
              <a:lnSpc>
                <a:spcPct val="150000"/>
              </a:lnSpc>
            </a:pPr>
            <a:r>
              <a:rPr lang="en-US" altLang="zh-CN" dirty="0">
                <a:solidFill>
                  <a:srgbClr val="FF0000"/>
                </a:solidFill>
                <a:latin typeface="E-HZ"/>
              </a:rPr>
              <a:t>2</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职能制组织形式</a:t>
            </a:r>
            <a:endParaRPr lang="en-US" altLang="zh-CN" sz="1800" b="0" i="0" u="none" strike="noStrike" baseline="0" dirty="0">
              <a:solidFill>
                <a:srgbClr val="FF0000"/>
              </a:solidFill>
              <a:latin typeface="FZHTK--GBK1-0"/>
            </a:endParaRPr>
          </a:p>
          <a:p>
            <a:pPr indent="452438">
              <a:lnSpc>
                <a:spcPct val="150000"/>
              </a:lnSpc>
            </a:pPr>
            <a:r>
              <a:rPr lang="zh-CN" altLang="en-US" dirty="0">
                <a:latin typeface="宋体" panose="02010600030101010101" pitchFamily="2" charset="-122"/>
                <a:ea typeface="宋体" panose="02010600030101010101" pitchFamily="2" charset="-122"/>
              </a:rPr>
              <a:t>这种组织模式是在各管理层次之间设置职能部门，各职能部门分别从职能角度对下级执行者进行业务管理。 在职能制组织机构中，各级领导不直接指挥下级，而是指挥职能部门。各职能部门可以在上级领导的授权范围内，就其所辖业务范围向下级执行者发布命令和指示。职能制组织形式，适用于小型简单项目。 </a:t>
            </a:r>
          </a:p>
        </p:txBody>
      </p:sp>
      <p:pic>
        <p:nvPicPr>
          <p:cNvPr id="5" name="图片 4">
            <a:extLst>
              <a:ext uri="{FF2B5EF4-FFF2-40B4-BE49-F238E27FC236}">
                <a16:creationId xmlns:a16="http://schemas.microsoft.com/office/drawing/2014/main" id="{1D12B58E-5C51-45A9-AE2B-AEAE4860843B}"/>
              </a:ext>
            </a:extLst>
          </p:cNvPr>
          <p:cNvPicPr>
            <a:picLocks noChangeAspect="1"/>
          </p:cNvPicPr>
          <p:nvPr/>
        </p:nvPicPr>
        <p:blipFill>
          <a:blip r:embed="rId2"/>
          <a:stretch>
            <a:fillRect/>
          </a:stretch>
        </p:blipFill>
        <p:spPr>
          <a:xfrm>
            <a:off x="5290457" y="3060322"/>
            <a:ext cx="5556518" cy="2847317"/>
          </a:xfrm>
          <a:prstGeom prst="rect">
            <a:avLst/>
          </a:prstGeom>
        </p:spPr>
      </p:pic>
    </p:spTree>
    <p:extLst>
      <p:ext uri="{BB962C8B-B14F-4D97-AF65-F5344CB8AC3E}">
        <p14:creationId xmlns:p14="http://schemas.microsoft.com/office/powerpoint/2010/main" val="166937645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075155" cy="523220"/>
          </a:xfrm>
          <a:prstGeom prst="rect">
            <a:avLst/>
          </a:prstGeom>
        </p:spPr>
        <p:txBody>
          <a:bodyPr wrap="none">
            <a:spAutoFit/>
          </a:bodyPr>
          <a:lstStyle/>
          <a:p>
            <a:r>
              <a:rPr lang="en-US" altLang="zh-CN" sz="2800" dirty="0">
                <a:solidFill>
                  <a:srgbClr val="C00000"/>
                </a:solidFill>
              </a:rPr>
              <a:t>7.</a:t>
            </a:r>
            <a:r>
              <a:rPr lang="zh-CN" altLang="en-US" sz="2800" dirty="0">
                <a:solidFill>
                  <a:srgbClr val="C00000"/>
                </a:solidFill>
              </a:rPr>
              <a:t>１　建筑工程质量管理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a:t>
            </a:r>
            <a:r>
              <a:rPr lang="zh-CN" altLang="en-US" sz="2400" dirty="0"/>
              <a:t>１</a:t>
            </a:r>
            <a:r>
              <a:rPr lang="en-US" altLang="zh-CN" sz="2400" dirty="0"/>
              <a:t>.5</a:t>
            </a:r>
            <a:r>
              <a:rPr lang="zh-CN" altLang="en-US" sz="2400" dirty="0"/>
              <a:t>　工程质量事故分析与处理</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4182363"/>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工程质量事故分析</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违背基本建设程序</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工程地质勘察失真</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未加固处理好地基</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设计考虑不周</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施工采用了不合格原材料及制品</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施工与管理问题</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７</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自然条件影响</a:t>
            </a:r>
            <a:r>
              <a:rPr lang="ii-CN" altLang="en-US" dirty="0">
                <a:latin typeface="宋体" panose="02010600030101010101" pitchFamily="2" charset="-122"/>
                <a:ea typeface="宋体" panose="02010600030101010101" pitchFamily="2" charset="-122"/>
              </a:rPr>
              <a:t>。</a:t>
            </a:r>
          </a:p>
          <a:p>
            <a:pPr indent="452438">
              <a:lnSpc>
                <a:spcPct val="150000"/>
              </a:lnSpc>
            </a:pPr>
            <a:r>
              <a:rPr lang="en-US" altLang="ii-CN" dirty="0">
                <a:latin typeface="宋体" panose="02010600030101010101" pitchFamily="2" charset="-122"/>
                <a:ea typeface="宋体" panose="02010600030101010101" pitchFamily="2" charset="-122"/>
              </a:rPr>
              <a:t>(</a:t>
            </a:r>
            <a:r>
              <a:rPr lang="ii-CN" altLang="en-US" dirty="0">
                <a:latin typeface="宋体" panose="02010600030101010101" pitchFamily="2" charset="-122"/>
                <a:ea typeface="宋体" panose="02010600030101010101" pitchFamily="2" charset="-122"/>
              </a:rPr>
              <a:t>８</a:t>
            </a:r>
            <a:r>
              <a:rPr lang="en-US" altLang="ii-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建筑结构使用问题</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FZHTK--GBK1-0"/>
              </a:rPr>
              <a:t>工程质量事故处理程序</a:t>
            </a:r>
            <a:endParaRPr lang="zh-CN" altLang="en-US" dirty="0">
              <a:solidFill>
                <a:srgbClr val="FF0000"/>
              </a:solidFill>
              <a:latin typeface="宋体" panose="02010600030101010101" pitchFamily="2" charset="-122"/>
              <a:ea typeface="宋体" panose="02010600030101010101" pitchFamily="2" charset="-122"/>
            </a:endParaRPr>
          </a:p>
        </p:txBody>
      </p:sp>
      <p:pic>
        <p:nvPicPr>
          <p:cNvPr id="4" name="图片 3">
            <a:extLst>
              <a:ext uri="{FF2B5EF4-FFF2-40B4-BE49-F238E27FC236}">
                <a16:creationId xmlns:a16="http://schemas.microsoft.com/office/drawing/2014/main" id="{EB1F59D7-45FC-4FD4-A0BF-3A85EA2E7876}"/>
              </a:ext>
            </a:extLst>
          </p:cNvPr>
          <p:cNvPicPr>
            <a:picLocks noChangeAspect="1"/>
          </p:cNvPicPr>
          <p:nvPr/>
        </p:nvPicPr>
        <p:blipFill>
          <a:blip r:embed="rId2"/>
          <a:stretch>
            <a:fillRect/>
          </a:stretch>
        </p:blipFill>
        <p:spPr>
          <a:xfrm>
            <a:off x="6750444" y="791563"/>
            <a:ext cx="4364568" cy="5832230"/>
          </a:xfrm>
          <a:prstGeom prst="rect">
            <a:avLst/>
          </a:prstGeom>
        </p:spPr>
      </p:pic>
    </p:spTree>
    <p:extLst>
      <p:ext uri="{BB962C8B-B14F-4D97-AF65-F5344CB8AC3E}">
        <p14:creationId xmlns:p14="http://schemas.microsoft.com/office/powerpoint/2010/main" val="236284396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7.2.1</a:t>
            </a:r>
            <a:r>
              <a:rPr lang="zh-CN" altLang="en-US" sz="2400" dirty="0"/>
              <a:t>　概述</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3351367"/>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施工项目进度控制的任务</a:t>
            </a:r>
            <a:endParaRPr lang="en-US" altLang="zh-CN" sz="1800" b="0" i="0" u="none" strike="noStrike" baseline="0" dirty="0">
              <a:solidFill>
                <a:srgbClr val="FF0000"/>
              </a:solidFill>
              <a:latin typeface="FZHTK--GBK1-0"/>
            </a:endParaRPr>
          </a:p>
          <a:p>
            <a:pPr indent="266700">
              <a:lnSpc>
                <a:spcPct val="150000"/>
              </a:lnSpc>
            </a:pPr>
            <a:r>
              <a:rPr lang="en-US" altLang="zh-CN" dirty="0">
                <a:solidFill>
                  <a:srgbClr val="FF0000"/>
                </a:solidFill>
                <a:latin typeface="FZHTK--GBK1-0"/>
              </a:rPr>
              <a:t> 2.</a:t>
            </a:r>
            <a:r>
              <a:rPr lang="zh-CN" altLang="en-US" sz="1800" b="0" i="0" u="none" strike="noStrike" baseline="0" dirty="0">
                <a:solidFill>
                  <a:srgbClr val="FF0000"/>
                </a:solidFill>
                <a:latin typeface="FZHTK--GBK1-0"/>
              </a:rPr>
              <a:t>施工项目进度控制的内容</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项目进度目标的确定        </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项目进度计划与控制措施的编制</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项目进度计划的跟踪检查与调整</a:t>
            </a:r>
            <a:endParaRPr lang="en-US" altLang="zh-CN" dirty="0">
              <a:latin typeface="宋体" panose="02010600030101010101" pitchFamily="2" charset="-122"/>
              <a:ea typeface="宋体" panose="02010600030101010101" pitchFamily="2" charset="-122"/>
            </a:endParaRPr>
          </a:p>
          <a:p>
            <a:pPr indent="452438">
              <a:lnSpc>
                <a:spcPct val="150000"/>
              </a:lnSpc>
            </a:pPr>
            <a:r>
              <a:rPr lang="zh-CN" altLang="en-US" sz="1800" b="0" i="0" u="none" strike="noStrike" baseline="0" dirty="0">
                <a:solidFill>
                  <a:srgbClr val="FF0000"/>
                </a:solidFill>
                <a:latin typeface="E-HZ"/>
              </a:rPr>
              <a:t>３</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施工项目进度控制的措施</a:t>
            </a:r>
            <a:endParaRPr lang="en-US" altLang="zh-CN" dirty="0">
              <a:solidFill>
                <a:srgbClr val="FF0000"/>
              </a:solidFill>
              <a:latin typeface="宋体" panose="02010600030101010101" pitchFamily="2" charset="-122"/>
              <a:ea typeface="宋体" panose="02010600030101010101" pitchFamily="2" charset="-122"/>
            </a:endParaRPr>
          </a:p>
          <a:p>
            <a:pPr indent="452438">
              <a:lnSpc>
                <a:spcPct val="150000"/>
              </a:lnSpc>
            </a:pPr>
            <a:r>
              <a:rPr lang="zh-CN" altLang="en-US" dirty="0">
                <a:latin typeface="宋体" panose="02010600030101010101" pitchFamily="2" charset="-122"/>
                <a:ea typeface="宋体" panose="02010600030101010101" pitchFamily="2" charset="-122"/>
              </a:rPr>
              <a:t>进度控制的措施包括组织措施、技术措施、经济措施、合同管理措施等。</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74231687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7.2.2</a:t>
            </a:r>
            <a:r>
              <a:rPr lang="zh-CN" altLang="en-US" sz="2400" dirty="0"/>
              <a:t>　施工项目进度比较方法</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127387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横道图比较法</a:t>
            </a:r>
            <a:endParaRPr lang="en-US" altLang="zh-CN" sz="1800" b="0" i="0" u="none" strike="noStrike" baseline="0" dirty="0">
              <a:solidFill>
                <a:srgbClr val="FF0000"/>
              </a:solidFill>
              <a:latin typeface="FZHTK--GBK1-0"/>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pic>
        <p:nvPicPr>
          <p:cNvPr id="4" name="图片 3">
            <a:extLst>
              <a:ext uri="{FF2B5EF4-FFF2-40B4-BE49-F238E27FC236}">
                <a16:creationId xmlns:a16="http://schemas.microsoft.com/office/drawing/2014/main" id="{F666FF3B-886D-44AB-8455-47E3B7387D7E}"/>
              </a:ext>
            </a:extLst>
          </p:cNvPr>
          <p:cNvPicPr>
            <a:picLocks noChangeAspect="1"/>
          </p:cNvPicPr>
          <p:nvPr/>
        </p:nvPicPr>
        <p:blipFill>
          <a:blip r:embed="rId2"/>
          <a:stretch>
            <a:fillRect/>
          </a:stretch>
        </p:blipFill>
        <p:spPr>
          <a:xfrm>
            <a:off x="2507268" y="2869638"/>
            <a:ext cx="7526765" cy="3631044"/>
          </a:xfrm>
          <a:prstGeom prst="rect">
            <a:avLst/>
          </a:prstGeom>
        </p:spPr>
      </p:pic>
    </p:spTree>
    <p:extLst>
      <p:ext uri="{BB962C8B-B14F-4D97-AF65-F5344CB8AC3E}">
        <p14:creationId xmlns:p14="http://schemas.microsoft.com/office/powerpoint/2010/main" val="14827643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7.2.2</a:t>
            </a:r>
            <a:r>
              <a:rPr lang="zh-CN" altLang="en-US" sz="2400" dirty="0"/>
              <a:t>　施工项目进度比较方法</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127387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2.</a:t>
            </a:r>
            <a:r>
              <a:rPr lang="zh-CN" altLang="en-US" sz="1800" b="0" i="0" u="none" strike="noStrike" baseline="0" dirty="0">
                <a:solidFill>
                  <a:srgbClr val="FF0000"/>
                </a:solidFill>
                <a:latin typeface="FZHTK--GBK1-0"/>
              </a:rPr>
              <a:t>Ｓ 形曲线比较法</a:t>
            </a:r>
            <a:endParaRPr lang="en-US" altLang="zh-CN" sz="1800" b="0" i="0" u="none" strike="noStrike" baseline="0" dirty="0">
              <a:solidFill>
                <a:srgbClr val="FF0000"/>
              </a:solidFill>
              <a:latin typeface="FZHTK--GBK1-0"/>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908DD6B9-7339-4A56-8757-795B3CF898E0}"/>
              </a:ext>
            </a:extLst>
          </p:cNvPr>
          <p:cNvPicPr>
            <a:picLocks noChangeAspect="1"/>
          </p:cNvPicPr>
          <p:nvPr/>
        </p:nvPicPr>
        <p:blipFill>
          <a:blip r:embed="rId2"/>
          <a:stretch>
            <a:fillRect/>
          </a:stretch>
        </p:blipFill>
        <p:spPr>
          <a:xfrm>
            <a:off x="3440236" y="2446341"/>
            <a:ext cx="6402407" cy="4012528"/>
          </a:xfrm>
          <a:prstGeom prst="rect">
            <a:avLst/>
          </a:prstGeom>
        </p:spPr>
      </p:pic>
    </p:spTree>
    <p:extLst>
      <p:ext uri="{BB962C8B-B14F-4D97-AF65-F5344CB8AC3E}">
        <p14:creationId xmlns:p14="http://schemas.microsoft.com/office/powerpoint/2010/main" val="271177799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7.2.2</a:t>
            </a:r>
            <a:r>
              <a:rPr lang="zh-CN" altLang="en-US" sz="2400" dirty="0"/>
              <a:t>　施工项目进度比较方法</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127387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3</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香蕉形曲线比较法</a:t>
            </a:r>
            <a:endParaRPr lang="en-US" altLang="zh-CN" sz="1800" b="0" i="0" u="none" strike="noStrike" baseline="0" dirty="0">
              <a:solidFill>
                <a:srgbClr val="FF0000"/>
              </a:solidFill>
              <a:latin typeface="FZHTK--GBK1-0"/>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pic>
        <p:nvPicPr>
          <p:cNvPr id="4" name="图片 3">
            <a:extLst>
              <a:ext uri="{FF2B5EF4-FFF2-40B4-BE49-F238E27FC236}">
                <a16:creationId xmlns:a16="http://schemas.microsoft.com/office/drawing/2014/main" id="{5A0AFB9D-3792-4867-AEE5-7BE53C664114}"/>
              </a:ext>
            </a:extLst>
          </p:cNvPr>
          <p:cNvPicPr>
            <a:picLocks noChangeAspect="1"/>
          </p:cNvPicPr>
          <p:nvPr/>
        </p:nvPicPr>
        <p:blipFill>
          <a:blip r:embed="rId2"/>
          <a:stretch>
            <a:fillRect/>
          </a:stretch>
        </p:blipFill>
        <p:spPr>
          <a:xfrm>
            <a:off x="3768109" y="2731985"/>
            <a:ext cx="5242326" cy="3909191"/>
          </a:xfrm>
          <a:prstGeom prst="rect">
            <a:avLst/>
          </a:prstGeom>
        </p:spPr>
      </p:pic>
    </p:spTree>
    <p:extLst>
      <p:ext uri="{BB962C8B-B14F-4D97-AF65-F5344CB8AC3E}">
        <p14:creationId xmlns:p14="http://schemas.microsoft.com/office/powerpoint/2010/main" val="34185265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7.2.2</a:t>
            </a:r>
            <a:r>
              <a:rPr lang="zh-CN" altLang="en-US" sz="2400" dirty="0"/>
              <a:t>　施工项目进度比较方法</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127387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4. </a:t>
            </a:r>
            <a:r>
              <a:rPr lang="zh-CN" altLang="en-US" sz="1800" b="0" i="0" u="none" strike="noStrike" baseline="0" dirty="0">
                <a:solidFill>
                  <a:srgbClr val="FF0000"/>
                </a:solidFill>
                <a:latin typeface="FZHTK--GBK1-0"/>
              </a:rPr>
              <a:t>前锋线比较法</a:t>
            </a:r>
            <a:endParaRPr lang="en-US" altLang="zh-CN" sz="1800" b="0" i="0" u="none" strike="noStrike" baseline="0" dirty="0">
              <a:solidFill>
                <a:srgbClr val="FF0000"/>
              </a:solidFill>
              <a:latin typeface="FZHTK--GBK1-0"/>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pic>
        <p:nvPicPr>
          <p:cNvPr id="5" name="图片 4">
            <a:extLst>
              <a:ext uri="{FF2B5EF4-FFF2-40B4-BE49-F238E27FC236}">
                <a16:creationId xmlns:a16="http://schemas.microsoft.com/office/drawing/2014/main" id="{0BF7537F-B1F0-44D6-A982-D496E7F2066F}"/>
              </a:ext>
            </a:extLst>
          </p:cNvPr>
          <p:cNvPicPr>
            <a:picLocks noChangeAspect="1"/>
          </p:cNvPicPr>
          <p:nvPr/>
        </p:nvPicPr>
        <p:blipFill>
          <a:blip r:embed="rId2"/>
          <a:stretch>
            <a:fillRect/>
          </a:stretch>
        </p:blipFill>
        <p:spPr>
          <a:xfrm>
            <a:off x="3660285" y="2578484"/>
            <a:ext cx="5627553" cy="3835148"/>
          </a:xfrm>
          <a:prstGeom prst="rect">
            <a:avLst/>
          </a:prstGeom>
        </p:spPr>
      </p:pic>
    </p:spTree>
    <p:extLst>
      <p:ext uri="{BB962C8B-B14F-4D97-AF65-F5344CB8AC3E}">
        <p14:creationId xmlns:p14="http://schemas.microsoft.com/office/powerpoint/2010/main" val="390233039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4634602" cy="523220"/>
          </a:xfrm>
          <a:prstGeom prst="rect">
            <a:avLst/>
          </a:prstGeom>
        </p:spPr>
        <p:txBody>
          <a:bodyPr wrap="none">
            <a:spAutoFit/>
          </a:bodyPr>
          <a:lstStyle/>
          <a:p>
            <a:r>
              <a:rPr lang="en-US" altLang="zh-CN" sz="2800" dirty="0">
                <a:solidFill>
                  <a:srgbClr val="C00000"/>
                </a:solidFill>
              </a:rPr>
              <a:t>7.2</a:t>
            </a:r>
            <a:r>
              <a:rPr lang="zh-CN" altLang="en-US" sz="2800" dirty="0">
                <a:solidFill>
                  <a:srgbClr val="C00000"/>
                </a:solidFill>
              </a:rPr>
              <a:t>　建筑工程施工进度管理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7.2.3</a:t>
            </a:r>
            <a:r>
              <a:rPr lang="zh-CN" altLang="en-US" sz="2400" dirty="0"/>
              <a:t>　施工项目进度计划的审查与实施</a:t>
            </a:r>
          </a:p>
        </p:txBody>
      </p:sp>
      <p:sp>
        <p:nvSpPr>
          <p:cNvPr id="12" name="矩形 11">
            <a:extLst>
              <a:ext uri="{FF2B5EF4-FFF2-40B4-BE49-F238E27FC236}">
                <a16:creationId xmlns:a16="http://schemas.microsoft.com/office/drawing/2014/main" id="{FEC4A434-3892-4529-BEF9-0D6A36AAF35C}"/>
              </a:ext>
            </a:extLst>
          </p:cNvPr>
          <p:cNvSpPr/>
          <p:nvPr/>
        </p:nvSpPr>
        <p:spPr>
          <a:xfrm>
            <a:off x="943637" y="2505101"/>
            <a:ext cx="9751761" cy="1689373"/>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a:t>
            </a:r>
            <a:r>
              <a:rPr lang="zh-CN" altLang="en-US" sz="1800" b="0" i="0" u="none" strike="noStrike" baseline="0" dirty="0">
                <a:solidFill>
                  <a:srgbClr val="FF0000"/>
                </a:solidFill>
                <a:latin typeface="FZHTK--GBK1-0"/>
              </a:rPr>
              <a:t>施工项目进度计划的审查</a:t>
            </a:r>
            <a:endParaRPr lang="en-US" altLang="zh-CN" sz="1800" b="0" i="0" u="none" strike="noStrike" baseline="0" dirty="0">
              <a:solidFill>
                <a:srgbClr val="FF0000"/>
              </a:solidFill>
              <a:latin typeface="FZHTK--GBK1-0"/>
            </a:endParaRPr>
          </a:p>
          <a:p>
            <a:pPr indent="266700">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施工项目进度计划的实施</a:t>
            </a:r>
            <a:endParaRPr lang="en-US" altLang="zh-CN" sz="1800" b="0" i="0" u="none" strike="noStrike" baseline="0" dirty="0">
              <a:solidFill>
                <a:srgbClr val="FF0000"/>
              </a:solidFill>
              <a:latin typeface="FZHTK--GBK1-0"/>
            </a:endParaRPr>
          </a:p>
          <a:p>
            <a:pPr indent="452438">
              <a:lnSpc>
                <a:spcPct val="150000"/>
              </a:lnSpc>
            </a:pP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
        <p:nvSpPr>
          <p:cNvPr id="8" name="椭圆 7">
            <a:extLst>
              <a:ext uri="{FF2B5EF4-FFF2-40B4-BE49-F238E27FC236}">
                <a16:creationId xmlns:a16="http://schemas.microsoft.com/office/drawing/2014/main" id="{A66D5287-9F4B-4B27-84B6-19B3B2BD86C3}"/>
              </a:ext>
            </a:extLst>
          </p:cNvPr>
          <p:cNvSpPr/>
          <p:nvPr/>
        </p:nvSpPr>
        <p:spPr>
          <a:xfrm>
            <a:off x="751681" y="3700217"/>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AB3B54F5-A188-4A9D-A8D8-D861028BD934}"/>
              </a:ext>
            </a:extLst>
          </p:cNvPr>
          <p:cNvSpPr/>
          <p:nvPr/>
        </p:nvSpPr>
        <p:spPr>
          <a:xfrm>
            <a:off x="1153582" y="3621019"/>
            <a:ext cx="6016475" cy="461665"/>
          </a:xfrm>
          <a:prstGeom prst="rect">
            <a:avLst/>
          </a:prstGeom>
        </p:spPr>
        <p:txBody>
          <a:bodyPr wrap="square">
            <a:spAutoFit/>
          </a:bodyPr>
          <a:lstStyle/>
          <a:p>
            <a:r>
              <a:rPr lang="en-US" altLang="zh-CN" sz="2400" dirty="0"/>
              <a:t>7.2.4</a:t>
            </a:r>
            <a:r>
              <a:rPr lang="zh-CN" altLang="en-US" sz="2400" dirty="0"/>
              <a:t>　施工项目进度计划的检查与调整</a:t>
            </a:r>
          </a:p>
        </p:txBody>
      </p:sp>
      <p:sp>
        <p:nvSpPr>
          <p:cNvPr id="13" name="矩形 12">
            <a:extLst>
              <a:ext uri="{FF2B5EF4-FFF2-40B4-BE49-F238E27FC236}">
                <a16:creationId xmlns:a16="http://schemas.microsoft.com/office/drawing/2014/main" id="{5F33DEC7-7481-4837-B13B-AB679F506600}"/>
              </a:ext>
            </a:extLst>
          </p:cNvPr>
          <p:cNvSpPr/>
          <p:nvPr/>
        </p:nvSpPr>
        <p:spPr>
          <a:xfrm>
            <a:off x="943637" y="4313353"/>
            <a:ext cx="9751761" cy="2520370"/>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施工项目进度计划的检查</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跟踪检查实际施工进度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整理统计实际进度数据   </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对比分析进度完成情况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进度检查结果的处理</a:t>
            </a:r>
            <a:endParaRPr lang="en-US" altLang="zh-CN" dirty="0">
              <a:latin typeface="宋体" panose="02010600030101010101" pitchFamily="2" charset="-122"/>
              <a:ea typeface="宋体" panose="02010600030101010101" pitchFamily="2" charset="-122"/>
            </a:endParaRPr>
          </a:p>
          <a:p>
            <a:pPr indent="266700">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 </a:t>
            </a:r>
            <a:r>
              <a:rPr lang="zh-CN" altLang="en-US" sz="1800" b="0" i="0" u="none" strike="noStrike" baseline="0" dirty="0">
                <a:solidFill>
                  <a:srgbClr val="FF0000"/>
                </a:solidFill>
                <a:latin typeface="FZHTK--GBK1-0"/>
              </a:rPr>
              <a:t>施工项目进度计划的调整</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网络计划调整的内容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网络计划调整的方法</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6674925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7.3.1</a:t>
            </a:r>
            <a:r>
              <a:rPr lang="zh-CN" altLang="en-US" sz="2400" dirty="0"/>
              <a:t>　概述</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510443"/>
            <a:ext cx="9751761" cy="3351367"/>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基本概念</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直接成本</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间接成本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施工成本管理</a:t>
            </a:r>
            <a:endParaRPr lang="en-US" altLang="zh-CN" dirty="0">
              <a:latin typeface="宋体" panose="02010600030101010101" pitchFamily="2" charset="-122"/>
              <a:ea typeface="宋体" panose="02010600030101010101" pitchFamily="2" charset="-122"/>
            </a:endParaRPr>
          </a:p>
          <a:p>
            <a:pPr indent="266700">
              <a:lnSpc>
                <a:spcPct val="150000"/>
              </a:lnSpc>
            </a:pPr>
            <a:r>
              <a:rPr lang="zh-CN" altLang="en-US" sz="1800" b="0" i="0" u="none" strike="noStrike" baseline="0" dirty="0">
                <a:solidFill>
                  <a:srgbClr val="FF0000"/>
                </a:solidFill>
                <a:latin typeface="E-HZ"/>
              </a:rPr>
              <a:t>２</a:t>
            </a:r>
            <a:r>
              <a:rPr lang="en-US" altLang="zh-CN" sz="1800" b="0" i="0" u="none" strike="noStrike" baseline="0" dirty="0">
                <a:solidFill>
                  <a:srgbClr val="FF0000"/>
                </a:solidFill>
                <a:latin typeface="E-HZ"/>
              </a:rPr>
              <a:t>. </a:t>
            </a:r>
            <a:r>
              <a:rPr lang="zh-CN" altLang="en-US" sz="1800" b="0" i="0" u="none" strike="noStrike" baseline="0" dirty="0">
                <a:solidFill>
                  <a:srgbClr val="FF0000"/>
                </a:solidFill>
                <a:latin typeface="E-HZ"/>
              </a:rPr>
              <a:t>施工项目成本的划分</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按成本发生的时间划分，可分为预算成本、合同价、计划成本、实际成本</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按施工费用计入成本的方法划分，可分为直接成本、间接成本</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按成本习性划分，可分为固定成本、变动成本</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0904669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7.3.1</a:t>
            </a:r>
            <a:r>
              <a:rPr lang="zh-CN" altLang="en-US" sz="2400" dirty="0"/>
              <a:t>　概述</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510443"/>
            <a:ext cx="9751761" cy="3766865"/>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sz="1800" b="0" i="0" u="none" strike="noStrike" baseline="0" dirty="0">
                <a:solidFill>
                  <a:srgbClr val="FF0000"/>
                </a:solidFill>
                <a:latin typeface="FZHTK--GBK1-0"/>
              </a:rPr>
              <a:t>3. </a:t>
            </a:r>
            <a:r>
              <a:rPr lang="zh-CN" altLang="en-US" sz="1800" b="0" i="0" u="none" strike="noStrike" baseline="0" dirty="0">
                <a:solidFill>
                  <a:srgbClr val="FF0000"/>
                </a:solidFill>
                <a:latin typeface="FZHTK--GBK1-0"/>
              </a:rPr>
              <a:t>施工项目成本管理的任务</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施工成本预测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施工成本计划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施工成本控制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施工成本核算</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施工成本分析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６</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施工成本考核</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solidFill>
                  <a:srgbClr val="FF0000"/>
                </a:solidFill>
                <a:latin typeface="E-HZ"/>
              </a:rPr>
              <a:t>4</a:t>
            </a:r>
            <a:r>
              <a:rPr lang="en-US" altLang="zh-CN" sz="1800" b="0" i="0" u="none" strike="noStrike" baseline="0" dirty="0">
                <a:solidFill>
                  <a:srgbClr val="FF0000"/>
                </a:solidFill>
                <a:latin typeface="E-HZ"/>
              </a:rPr>
              <a:t>.</a:t>
            </a:r>
            <a:r>
              <a:rPr lang="zh-CN" altLang="en-US" sz="1800" b="0" i="0" u="none" strike="noStrike" baseline="0" dirty="0">
                <a:solidFill>
                  <a:srgbClr val="FF0000"/>
                </a:solidFill>
                <a:latin typeface="E-HZ"/>
              </a:rPr>
              <a:t>施工项目成本管理的措施</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组织措施</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技术措施</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经济措施</a:t>
            </a:r>
            <a:endParaRPr lang="en-US" altLang="zh-CN" dirty="0">
              <a:latin typeface="宋体" panose="02010600030101010101" pitchFamily="2" charset="-122"/>
              <a:ea typeface="宋体" panose="02010600030101010101" pitchFamily="2" charset="-122"/>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合同措施</a:t>
            </a:r>
            <a:endParaRPr lang="en-US" altLang="zh-CN" dirty="0">
              <a:latin typeface="宋体" panose="02010600030101010101" pitchFamily="2" charset="-122"/>
              <a:ea typeface="宋体" panose="02010600030101010101" pitchFamily="2" charset="-122"/>
            </a:endParaRPr>
          </a:p>
          <a:p>
            <a:pPr indent="452438">
              <a:lnSpc>
                <a:spcPct val="150000"/>
              </a:lnSpc>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83009585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a:extLst>
              <a:ext uri="{FF2B5EF4-FFF2-40B4-BE49-F238E27FC236}">
                <a16:creationId xmlns:a16="http://schemas.microsoft.com/office/drawing/2014/main" id="{96543425-D983-42B9-A364-7B03FCD013C1}"/>
              </a:ext>
            </a:extLst>
          </p:cNvPr>
          <p:cNvSpPr>
            <a:spLocks noGrp="1"/>
          </p:cNvSpPr>
          <p:nvPr>
            <p:ph type="body" sz="quarter" idx="10"/>
          </p:nvPr>
        </p:nvSpPr>
        <p:spPr>
          <a:xfrm>
            <a:off x="663444" y="74412"/>
            <a:ext cx="10858500" cy="1434303"/>
          </a:xfrm>
        </p:spPr>
        <p:txBody>
          <a:bodyPr/>
          <a:lstStyle/>
          <a:p>
            <a:r>
              <a:rPr lang="zh-CN" altLang="en-US" sz="3200" b="0" dirty="0">
                <a:solidFill>
                  <a:schemeClr val="tx1"/>
                </a:solidFill>
              </a:rPr>
              <a:t>单元</a:t>
            </a:r>
            <a:r>
              <a:rPr lang="en-US" altLang="zh-CN" sz="3200" b="0" dirty="0">
                <a:solidFill>
                  <a:schemeClr val="tx1"/>
                </a:solidFill>
              </a:rPr>
              <a:t>7    </a:t>
            </a:r>
            <a:r>
              <a:rPr lang="zh-CN" altLang="en-US" sz="3200" b="0" dirty="0">
                <a:solidFill>
                  <a:schemeClr val="tx1"/>
                </a:solidFill>
              </a:rPr>
              <a:t>建设工程项目管理</a:t>
            </a:r>
          </a:p>
          <a:p>
            <a:endParaRPr lang="zh-CN" altLang="en-US" sz="3200" b="0" dirty="0">
              <a:solidFill>
                <a:schemeClr val="tx1"/>
              </a:solidFill>
            </a:endParaRPr>
          </a:p>
        </p:txBody>
      </p:sp>
      <p:sp>
        <p:nvSpPr>
          <p:cNvPr id="3" name="矩形 2"/>
          <p:cNvSpPr/>
          <p:nvPr/>
        </p:nvSpPr>
        <p:spPr>
          <a:xfrm>
            <a:off x="663444" y="912812"/>
            <a:ext cx="3916457" cy="523220"/>
          </a:xfrm>
          <a:prstGeom prst="rect">
            <a:avLst/>
          </a:prstGeom>
        </p:spPr>
        <p:txBody>
          <a:bodyPr wrap="none">
            <a:spAutoFit/>
          </a:bodyPr>
          <a:lstStyle/>
          <a:p>
            <a:r>
              <a:rPr lang="en-US" altLang="zh-CN" sz="2800" dirty="0">
                <a:solidFill>
                  <a:srgbClr val="C00000"/>
                </a:solidFill>
              </a:rPr>
              <a:t>7.3</a:t>
            </a:r>
            <a:r>
              <a:rPr lang="zh-CN" altLang="en-US" sz="2800" dirty="0">
                <a:solidFill>
                  <a:srgbClr val="C00000"/>
                </a:solidFill>
              </a:rPr>
              <a:t>　建筑工程成本管理</a:t>
            </a:r>
          </a:p>
        </p:txBody>
      </p:sp>
      <p:sp>
        <p:nvSpPr>
          <p:cNvPr id="9" name="椭圆 8">
            <a:extLst>
              <a:ext uri="{FF2B5EF4-FFF2-40B4-BE49-F238E27FC236}">
                <a16:creationId xmlns:a16="http://schemas.microsoft.com/office/drawing/2014/main" id="{9ADF4C68-997B-4D9A-BCD6-DF138F456F12}"/>
              </a:ext>
            </a:extLst>
          </p:cNvPr>
          <p:cNvSpPr/>
          <p:nvPr/>
        </p:nvSpPr>
        <p:spPr>
          <a:xfrm>
            <a:off x="751681" y="1891965"/>
            <a:ext cx="191956" cy="23522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6E115733-CFA5-4328-B20F-3CB58F761958}"/>
              </a:ext>
            </a:extLst>
          </p:cNvPr>
          <p:cNvSpPr/>
          <p:nvPr/>
        </p:nvSpPr>
        <p:spPr>
          <a:xfrm>
            <a:off x="1153582" y="1812767"/>
            <a:ext cx="6016475" cy="461665"/>
          </a:xfrm>
          <a:prstGeom prst="rect">
            <a:avLst/>
          </a:prstGeom>
        </p:spPr>
        <p:txBody>
          <a:bodyPr wrap="square">
            <a:spAutoFit/>
          </a:bodyPr>
          <a:lstStyle/>
          <a:p>
            <a:r>
              <a:rPr lang="en-US" altLang="zh-CN" sz="2400" dirty="0"/>
              <a:t>7.3.2</a:t>
            </a:r>
            <a:r>
              <a:rPr lang="zh-CN" altLang="en-US" sz="2400" dirty="0"/>
              <a:t>　施工项目成本预测和计划</a:t>
            </a:r>
          </a:p>
        </p:txBody>
      </p:sp>
      <p:sp>
        <p:nvSpPr>
          <p:cNvPr id="13" name="矩形 12">
            <a:extLst>
              <a:ext uri="{FF2B5EF4-FFF2-40B4-BE49-F238E27FC236}">
                <a16:creationId xmlns:a16="http://schemas.microsoft.com/office/drawing/2014/main" id="{5F33DEC7-7481-4837-B13B-AB679F506600}"/>
              </a:ext>
            </a:extLst>
          </p:cNvPr>
          <p:cNvSpPr/>
          <p:nvPr/>
        </p:nvSpPr>
        <p:spPr>
          <a:xfrm>
            <a:off x="943637" y="2510443"/>
            <a:ext cx="9751761" cy="3351367"/>
          </a:xfrm>
          <a:prstGeom prst="rect">
            <a:avLst/>
          </a:prstGeom>
        </p:spPr>
        <p:txBody>
          <a:bodyPr wrap="square">
            <a:spAutoFit/>
          </a:bodyPr>
          <a:lstStyle/>
          <a:p>
            <a:pPr>
              <a:lnSpc>
                <a:spcPct val="150000"/>
              </a:lnSpc>
            </a:pPr>
            <a:r>
              <a:rPr lang="zh-CN" altLang="en-US" sz="1800" b="0" i="0" u="none" strike="noStrike" baseline="0" dirty="0">
                <a:solidFill>
                  <a:srgbClr val="FF0000"/>
                </a:solidFill>
                <a:latin typeface="FZHTK--GBK1-0"/>
              </a:rPr>
              <a:t>      </a:t>
            </a:r>
            <a:r>
              <a:rPr lang="en-US" altLang="zh-CN" dirty="0">
                <a:solidFill>
                  <a:srgbClr val="FF0000"/>
                </a:solidFill>
                <a:latin typeface="FZHTK--GBK1-0"/>
              </a:rPr>
              <a:t>1</a:t>
            </a:r>
            <a:r>
              <a:rPr lang="en-US" altLang="zh-CN" sz="1800" b="0" i="0" u="none" strike="noStrike" baseline="0" dirty="0">
                <a:solidFill>
                  <a:srgbClr val="FF0000"/>
                </a:solidFill>
                <a:latin typeface="FZHTK--GBK1-0"/>
              </a:rPr>
              <a:t>. </a:t>
            </a:r>
            <a:r>
              <a:rPr lang="zh-CN" altLang="en-US" sz="1800" b="0" i="0" u="none" strike="noStrike" baseline="0" dirty="0">
                <a:solidFill>
                  <a:srgbClr val="FF0000"/>
                </a:solidFill>
                <a:latin typeface="FZHTK--GBK1-0"/>
              </a:rPr>
              <a:t>施工项目成本预测</a:t>
            </a:r>
            <a:endParaRPr lang="en-US" altLang="zh-CN" sz="1800" b="0" i="0" u="none" strike="noStrike" baseline="0" dirty="0">
              <a:solidFill>
                <a:srgbClr val="FF0000"/>
              </a:solidFill>
              <a:latin typeface="FZHTK--GBK1-0"/>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 基本方法</a:t>
            </a:r>
            <a:endParaRPr lang="ii-CN" altLang="en-US" dirty="0">
              <a:latin typeface="宋体" panose="02010600030101010101" pitchFamily="2" charset="-122"/>
              <a:ea typeface="宋体" panose="02010600030101010101" pitchFamily="2" charset="-122"/>
            </a:endParaRPr>
          </a:p>
          <a:p>
            <a:pPr indent="266700">
              <a:lnSpc>
                <a:spcPct val="150000"/>
              </a:lnSpc>
            </a:pPr>
            <a:r>
              <a:rPr lang="ii-CN" altLang="en-US" dirty="0">
                <a:latin typeface="宋体" panose="02010600030101010101" pitchFamily="2" charset="-122"/>
                <a:ea typeface="宋体" panose="02010600030101010101" pitchFamily="2" charset="-122"/>
              </a:rPr>
              <a:t>①</a:t>
            </a:r>
            <a:r>
              <a:rPr lang="zh-CN" altLang="en-US" dirty="0">
                <a:latin typeface="宋体" panose="02010600030101010101" pitchFamily="2" charset="-122"/>
                <a:ea typeface="宋体" panose="02010600030101010101" pitchFamily="2" charset="-122"/>
              </a:rPr>
              <a:t>定性分析法  ②定量分析法</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两点法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３</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最小二乘法    </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专家预测法</a:t>
            </a:r>
            <a:endParaRPr lang="en-US" altLang="zh-CN" dirty="0">
              <a:latin typeface="宋体" panose="02010600030101010101" pitchFamily="2" charset="-122"/>
              <a:ea typeface="宋体" panose="02010600030101010101" pitchFamily="2" charset="-122"/>
            </a:endParaRPr>
          </a:p>
          <a:p>
            <a:pPr indent="266700">
              <a:lnSpc>
                <a:spcPct val="150000"/>
              </a:lnSpc>
            </a:pPr>
            <a:r>
              <a:rPr lang="en-US" altLang="zh-CN" sz="1800" b="0" i="0" u="none" strike="noStrike" baseline="0" dirty="0">
                <a:solidFill>
                  <a:srgbClr val="FF0000"/>
                </a:solidFill>
                <a:latin typeface="E-HZ"/>
              </a:rPr>
              <a:t>2. </a:t>
            </a:r>
            <a:r>
              <a:rPr lang="zh-CN" altLang="en-US" sz="1800" b="0" i="0" u="none" strike="noStrike" baseline="0" dirty="0">
                <a:solidFill>
                  <a:srgbClr val="FF0000"/>
                </a:solidFill>
                <a:latin typeface="E-HZ"/>
              </a:rPr>
              <a:t>施工项目成本计划</a:t>
            </a:r>
            <a:endParaRPr lang="en-US" altLang="zh-CN" sz="1800" b="0" i="0" u="none" strike="noStrike" baseline="0" dirty="0">
              <a:solidFill>
                <a:srgbClr val="FF0000"/>
              </a:solidFill>
              <a:latin typeface="FZHTK--GBK1-0"/>
            </a:endParaRP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１</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施工项目成本计划编制程序</a:t>
            </a:r>
          </a:p>
          <a:p>
            <a:pPr indent="452438">
              <a:lnSpc>
                <a:spcPct val="150000"/>
              </a:lnSpc>
            </a:pP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２</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施工项目成本计划编制方法</a:t>
            </a:r>
          </a:p>
          <a:p>
            <a:pPr indent="452438">
              <a:lnSpc>
                <a:spcPct val="150000"/>
              </a:lnSpc>
            </a:pPr>
            <a:endParaRPr lang="en-US" altLang="zh-CN" dirty="0">
              <a:latin typeface="宋体" panose="02010600030101010101" pitchFamily="2" charset="-122"/>
              <a:ea typeface="宋体" panose="02010600030101010101" pitchFamily="2" charset="-122"/>
            </a:endParaRPr>
          </a:p>
        </p:txBody>
      </p:sp>
      <p:pic>
        <p:nvPicPr>
          <p:cNvPr id="4" name="图片 3">
            <a:extLst>
              <a:ext uri="{FF2B5EF4-FFF2-40B4-BE49-F238E27FC236}">
                <a16:creationId xmlns:a16="http://schemas.microsoft.com/office/drawing/2014/main" id="{40FC5DEB-C3D1-4CAF-AB9C-31BA348315FF}"/>
              </a:ext>
            </a:extLst>
          </p:cNvPr>
          <p:cNvPicPr>
            <a:picLocks noChangeAspect="1"/>
          </p:cNvPicPr>
          <p:nvPr/>
        </p:nvPicPr>
        <p:blipFill>
          <a:blip r:embed="rId2"/>
          <a:stretch>
            <a:fillRect/>
          </a:stretch>
        </p:blipFill>
        <p:spPr>
          <a:xfrm>
            <a:off x="6991995" y="3110909"/>
            <a:ext cx="3878063" cy="3435362"/>
          </a:xfrm>
          <a:prstGeom prst="rect">
            <a:avLst/>
          </a:prstGeom>
        </p:spPr>
      </p:pic>
    </p:spTree>
    <p:extLst>
      <p:ext uri="{BB962C8B-B14F-4D97-AF65-F5344CB8AC3E}">
        <p14:creationId xmlns:p14="http://schemas.microsoft.com/office/powerpoint/2010/main" val="1280232545"/>
      </p:ext>
    </p:extLst>
  </p:cSld>
  <p:clrMapOvr>
    <a:masterClrMapping/>
  </p:clrMapOvr>
</p:sld>
</file>

<file path=ppt/theme/theme1.xml><?xml version="1.0" encoding="utf-8"?>
<a:theme xmlns:a="http://schemas.openxmlformats.org/drawingml/2006/main" name="Office 主题">
  <a:themeElements>
    <a:clrScheme name="红白">
      <a:dk1>
        <a:sysClr val="windowText" lastClr="000000"/>
      </a:dk1>
      <a:lt1>
        <a:sysClr val="window" lastClr="FFFFFF"/>
      </a:lt1>
      <a:dk2>
        <a:srgbClr val="000000"/>
      </a:dk2>
      <a:lt2>
        <a:srgbClr val="FFFFFF"/>
      </a:lt2>
      <a:accent1>
        <a:srgbClr val="FD5C63"/>
      </a:accent1>
      <a:accent2>
        <a:srgbClr val="FFFFFF"/>
      </a:accent2>
      <a:accent3>
        <a:srgbClr val="92D050"/>
      </a:accent3>
      <a:accent4>
        <a:srgbClr val="7F7F7F"/>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30000"/>
          </a:lnSpc>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cde31ba43b7f8c9808412eca7f1d9493</Template>
  <TotalTime>3208</TotalTime>
  <Words>9379</Words>
  <Application>Microsoft Office PowerPoint</Application>
  <PresentationFormat>宽屏</PresentationFormat>
  <Paragraphs>880</Paragraphs>
  <Slides>107</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107</vt:i4>
      </vt:variant>
    </vt:vector>
  </HeadingPairs>
  <TitlesOfParts>
    <vt:vector size="118" baseType="lpstr">
      <vt:lpstr>E-FZ</vt:lpstr>
      <vt:lpstr>E-HZ</vt:lpstr>
      <vt:lpstr>FZHTK--GBK1-0</vt:lpstr>
      <vt:lpstr>FZXBSK--GBK1-0</vt:lpstr>
      <vt:lpstr>等线</vt:lpstr>
      <vt:lpstr>宋体</vt:lpstr>
      <vt:lpstr>微软雅黑</vt:lpstr>
      <vt:lpstr>Arial</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Rui Fu</cp:lastModifiedBy>
  <cp:revision>161</cp:revision>
  <dcterms:created xsi:type="dcterms:W3CDTF">2020-09-18T04:13:29Z</dcterms:created>
  <dcterms:modified xsi:type="dcterms:W3CDTF">2022-01-05T10:21:45Z</dcterms:modified>
</cp:coreProperties>
</file>